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90" r:id="rId2"/>
    <p:sldId id="257" r:id="rId3"/>
    <p:sldId id="272" r:id="rId4"/>
    <p:sldId id="276" r:id="rId5"/>
    <p:sldId id="281" r:id="rId6"/>
    <p:sldId id="260" r:id="rId7"/>
    <p:sldId id="273" r:id="rId8"/>
    <p:sldId id="261" r:id="rId9"/>
    <p:sldId id="282" r:id="rId10"/>
    <p:sldId id="262" r:id="rId11"/>
    <p:sldId id="277" r:id="rId12"/>
    <p:sldId id="263" r:id="rId13"/>
    <p:sldId id="278" r:id="rId14"/>
    <p:sldId id="279" r:id="rId15"/>
    <p:sldId id="280" r:id="rId16"/>
    <p:sldId id="283" r:id="rId17"/>
    <p:sldId id="265" r:id="rId18"/>
    <p:sldId id="266" r:id="rId19"/>
    <p:sldId id="284" r:id="rId20"/>
    <p:sldId id="285" r:id="rId21"/>
    <p:sldId id="286" r:id="rId22"/>
    <p:sldId id="287" r:id="rId23"/>
    <p:sldId id="288" r:id="rId24"/>
    <p:sldId id="289" r:id="rId25"/>
    <p:sldId id="291" r:id="rId26"/>
    <p:sldId id="292" r:id="rId27"/>
  </p:sldIdLst>
  <p:sldSz cx="9144000" cy="6858000" type="screen4x3"/>
  <p:notesSz cx="6858000" cy="9144000"/>
  <p:defaultTextStyle>
    <a:defPPr>
      <a:defRPr lang="es-ES"/>
    </a:defPPr>
    <a:lvl1pPr algn="l" rtl="0" fontAlgn="base">
      <a:spcBef>
        <a:spcPct val="0"/>
      </a:spcBef>
      <a:spcAft>
        <a:spcPct val="0"/>
      </a:spcAft>
      <a:defRPr sz="2000" kern="1200">
        <a:solidFill>
          <a:schemeClr val="tx1"/>
        </a:solidFill>
        <a:latin typeface="Arial" charset="0"/>
        <a:ea typeface="+mn-ea"/>
        <a:cs typeface="Arial" charset="0"/>
      </a:defRPr>
    </a:lvl1pPr>
    <a:lvl2pPr marL="457200" algn="l" rtl="0" fontAlgn="base">
      <a:spcBef>
        <a:spcPct val="0"/>
      </a:spcBef>
      <a:spcAft>
        <a:spcPct val="0"/>
      </a:spcAft>
      <a:defRPr sz="2000" kern="1200">
        <a:solidFill>
          <a:schemeClr val="tx1"/>
        </a:solidFill>
        <a:latin typeface="Arial" charset="0"/>
        <a:ea typeface="+mn-ea"/>
        <a:cs typeface="Arial" charset="0"/>
      </a:defRPr>
    </a:lvl2pPr>
    <a:lvl3pPr marL="914400" algn="l" rtl="0" fontAlgn="base">
      <a:spcBef>
        <a:spcPct val="0"/>
      </a:spcBef>
      <a:spcAft>
        <a:spcPct val="0"/>
      </a:spcAft>
      <a:defRPr sz="2000" kern="1200">
        <a:solidFill>
          <a:schemeClr val="tx1"/>
        </a:solidFill>
        <a:latin typeface="Arial" charset="0"/>
        <a:ea typeface="+mn-ea"/>
        <a:cs typeface="Arial" charset="0"/>
      </a:defRPr>
    </a:lvl3pPr>
    <a:lvl4pPr marL="1371600" algn="l" rtl="0" fontAlgn="base">
      <a:spcBef>
        <a:spcPct val="0"/>
      </a:spcBef>
      <a:spcAft>
        <a:spcPct val="0"/>
      </a:spcAft>
      <a:defRPr sz="2000" kern="1200">
        <a:solidFill>
          <a:schemeClr val="tx1"/>
        </a:solidFill>
        <a:latin typeface="Arial" charset="0"/>
        <a:ea typeface="+mn-ea"/>
        <a:cs typeface="Arial" charset="0"/>
      </a:defRPr>
    </a:lvl4pPr>
    <a:lvl5pPr marL="1828800" algn="l" rtl="0" fontAlgn="base">
      <a:spcBef>
        <a:spcPct val="0"/>
      </a:spcBef>
      <a:spcAft>
        <a:spcPct val="0"/>
      </a:spcAft>
      <a:defRPr sz="2000" kern="1200">
        <a:solidFill>
          <a:schemeClr val="tx1"/>
        </a:solidFill>
        <a:latin typeface="Arial" charset="0"/>
        <a:ea typeface="+mn-ea"/>
        <a:cs typeface="Arial" charset="0"/>
      </a:defRPr>
    </a:lvl5pPr>
    <a:lvl6pPr marL="2286000" algn="l" defTabSz="914400" rtl="0" eaLnBrk="1" latinLnBrk="0" hangingPunct="1">
      <a:defRPr sz="2000" kern="1200">
        <a:solidFill>
          <a:schemeClr val="tx1"/>
        </a:solidFill>
        <a:latin typeface="Arial" charset="0"/>
        <a:ea typeface="+mn-ea"/>
        <a:cs typeface="Arial" charset="0"/>
      </a:defRPr>
    </a:lvl6pPr>
    <a:lvl7pPr marL="2743200" algn="l" defTabSz="914400" rtl="0" eaLnBrk="1" latinLnBrk="0" hangingPunct="1">
      <a:defRPr sz="2000" kern="1200">
        <a:solidFill>
          <a:schemeClr val="tx1"/>
        </a:solidFill>
        <a:latin typeface="Arial" charset="0"/>
        <a:ea typeface="+mn-ea"/>
        <a:cs typeface="Arial" charset="0"/>
      </a:defRPr>
    </a:lvl7pPr>
    <a:lvl8pPr marL="3200400" algn="l" defTabSz="914400" rtl="0" eaLnBrk="1" latinLnBrk="0" hangingPunct="1">
      <a:defRPr sz="2000" kern="1200">
        <a:solidFill>
          <a:schemeClr val="tx1"/>
        </a:solidFill>
        <a:latin typeface="Arial" charset="0"/>
        <a:ea typeface="+mn-ea"/>
        <a:cs typeface="Arial" charset="0"/>
      </a:defRPr>
    </a:lvl8pPr>
    <a:lvl9pPr marL="3657600" algn="l" defTabSz="914400" rtl="0" eaLnBrk="1" latinLnBrk="0" hangingPunct="1">
      <a:defRPr sz="20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7" autoAdjust="0"/>
  </p:normalViewPr>
  <p:slideViewPr>
    <p:cSldViewPr>
      <p:cViewPr varScale="1">
        <p:scale>
          <a:sx n="70" d="100"/>
          <a:sy n="70" d="100"/>
        </p:scale>
        <p:origin x="-51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62C40B65-6332-4820-9630-7401273594C2}" type="datetimeFigureOut">
              <a:rPr lang="es-ES"/>
              <a:pPr>
                <a:defRPr/>
              </a:pPr>
              <a:t>05/02/2015</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ES" noProof="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ES" noProof="0"/>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DCE5C99-0A77-4D14-8356-C333ED369A57}" type="slidenum">
              <a:rPr lang="es-ES"/>
              <a:pPr>
                <a:defRPr/>
              </a:pPr>
              <a:t>‹Nº›</a:t>
            </a:fld>
            <a:endParaRPr lang="es-E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1 Marcador de imagen de diapositiva"/>
          <p:cNvSpPr>
            <a:spLocks noGrp="1" noRot="1" noChangeAspect="1"/>
          </p:cNvSpPr>
          <p:nvPr>
            <p:ph type="sldImg"/>
          </p:nvPr>
        </p:nvSpPr>
        <p:spPr bwMode="auto">
          <a:noFill/>
          <a:ln>
            <a:solidFill>
              <a:srgbClr val="000000"/>
            </a:solidFill>
            <a:miter lim="800000"/>
            <a:headEnd/>
            <a:tailEnd/>
          </a:ln>
        </p:spPr>
      </p:sp>
      <p:sp>
        <p:nvSpPr>
          <p:cNvPr id="25602"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
        <p:nvSpPr>
          <p:cNvPr id="22531"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F62034B-DAE9-4385-8AC1-8F05050BC8F7}" type="slidenum">
              <a:rPr lang="es-ES">
                <a:cs typeface="Arial" charset="0"/>
              </a:rPr>
              <a:pPr fontAlgn="base">
                <a:spcBef>
                  <a:spcPct val="0"/>
                </a:spcBef>
                <a:spcAft>
                  <a:spcPct val="0"/>
                </a:spcAft>
                <a:defRPr/>
              </a:pPr>
              <a:t>8</a:t>
            </a:fld>
            <a:endParaRPr lang="es-ES">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cxnSp>
        <p:nvCxnSpPr>
          <p:cNvPr id="4" name="7 Conector recto"/>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12 Conector recto"/>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13 Elipse"/>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en-US" sz="1800"/>
          </a:p>
        </p:txBody>
      </p:sp>
      <p:sp>
        <p:nvSpPr>
          <p:cNvPr id="9" name="8 Subtítulo"/>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smtClean="0"/>
              <a:t>Haga clic para modificar el estilo de subtítulo del patrón</a:t>
            </a:r>
            <a:endParaRPr lang="en-US"/>
          </a:p>
        </p:txBody>
      </p:sp>
      <p:sp>
        <p:nvSpPr>
          <p:cNvPr id="28" name="27 Título"/>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es-ES" smtClean="0"/>
              <a:t>Haga clic para modificar el estilo de título del patrón</a:t>
            </a:r>
            <a:endParaRPr lang="en-US"/>
          </a:p>
        </p:txBody>
      </p:sp>
      <p:sp>
        <p:nvSpPr>
          <p:cNvPr id="7" name="14 Marcador de fecha"/>
          <p:cNvSpPr>
            <a:spLocks noGrp="1"/>
          </p:cNvSpPr>
          <p:nvPr>
            <p:ph type="dt" sz="half" idx="10"/>
          </p:nvPr>
        </p:nvSpPr>
        <p:spPr/>
        <p:txBody>
          <a:bodyPr/>
          <a:lstStyle>
            <a:lvl1pPr>
              <a:defRPr/>
            </a:lvl1pPr>
          </a:lstStyle>
          <a:p>
            <a:pPr>
              <a:defRPr/>
            </a:pPr>
            <a:fld id="{19301B1F-00D7-498E-939F-4C0F17A4662C}" type="datetimeFigureOut">
              <a:rPr lang="es-ES"/>
              <a:pPr>
                <a:defRPr/>
              </a:pPr>
              <a:t>05/02/2015</a:t>
            </a:fld>
            <a:endParaRPr lang="es-ES"/>
          </a:p>
        </p:txBody>
      </p:sp>
      <p:sp>
        <p:nvSpPr>
          <p:cNvPr id="8" name="15 Marcador de número de diapositiva"/>
          <p:cNvSpPr>
            <a:spLocks noGrp="1"/>
          </p:cNvSpPr>
          <p:nvPr>
            <p:ph type="sldNum" sz="quarter" idx="11"/>
          </p:nvPr>
        </p:nvSpPr>
        <p:spPr/>
        <p:txBody>
          <a:bodyPr/>
          <a:lstStyle>
            <a:lvl1pPr>
              <a:defRPr/>
            </a:lvl1pPr>
          </a:lstStyle>
          <a:p>
            <a:pPr>
              <a:defRPr/>
            </a:pPr>
            <a:fld id="{C40B1AB5-3EAB-4D30-BCC6-3FEAE036E858}" type="slidenum">
              <a:rPr lang="es-ES"/>
              <a:pPr>
                <a:defRPr/>
              </a:pPr>
              <a:t>‹Nº›</a:t>
            </a:fld>
            <a:endParaRPr lang="es-ES"/>
          </a:p>
        </p:txBody>
      </p:sp>
      <p:sp>
        <p:nvSpPr>
          <p:cNvPr id="10" name="16 Marcador de pie de página"/>
          <p:cNvSpPr>
            <a:spLocks noGrp="1"/>
          </p:cNvSpPr>
          <p:nvPr>
            <p:ph type="ftr" sz="quarter" idx="12"/>
          </p:nvPr>
        </p:nvSpPr>
        <p:spPr/>
        <p:txBody>
          <a:bodyPr/>
          <a:lstStyle>
            <a:lvl1pPr>
              <a:defRPr/>
            </a:lvl1pPr>
          </a:lstStyle>
          <a:p>
            <a:pPr>
              <a:defRPr/>
            </a:pPr>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9" name="8 Marcador de contenido"/>
          <p:cNvSpPr>
            <a:spLocks noGrp="1"/>
          </p:cNvSpPr>
          <p:nvPr>
            <p:ph idx="1"/>
          </p:nvPr>
        </p:nvSpPr>
        <p:spPr>
          <a:xfrm>
            <a:off x="457200" y="1524000"/>
            <a:ext cx="8229600" cy="45720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7" name="16 Título"/>
          <p:cNvSpPr>
            <a:spLocks noGrp="1"/>
          </p:cNvSpPr>
          <p:nvPr>
            <p:ph type="title"/>
          </p:nvPr>
        </p:nvSpPr>
        <p:spPr/>
        <p:txBody>
          <a:bodyPr rtlCol="0"/>
          <a:lstStyle/>
          <a:p>
            <a:r>
              <a:rPr lang="es-ES" smtClean="0"/>
              <a:t>Haga clic para modificar el estilo de título del patrón</a:t>
            </a:r>
            <a:endParaRPr lang="en-US"/>
          </a:p>
        </p:txBody>
      </p:sp>
      <p:sp>
        <p:nvSpPr>
          <p:cNvPr id="4" name="23 Marcador de fecha"/>
          <p:cNvSpPr>
            <a:spLocks noGrp="1"/>
          </p:cNvSpPr>
          <p:nvPr>
            <p:ph type="dt" sz="half" idx="10"/>
          </p:nvPr>
        </p:nvSpPr>
        <p:spPr/>
        <p:txBody>
          <a:bodyPr/>
          <a:lstStyle>
            <a:lvl1pPr>
              <a:defRPr/>
            </a:lvl1pPr>
          </a:lstStyle>
          <a:p>
            <a:pPr>
              <a:defRPr/>
            </a:pPr>
            <a:fld id="{8A2B96C9-274B-483B-8A76-1633FFBB2AEB}" type="datetimeFigureOut">
              <a:rPr lang="es-ES"/>
              <a:pPr>
                <a:defRPr/>
              </a:pPr>
              <a:t>05/02/2015</a:t>
            </a:fld>
            <a:endParaRPr lang="es-ES"/>
          </a:p>
        </p:txBody>
      </p:sp>
      <p:sp>
        <p:nvSpPr>
          <p:cNvPr id="5" name="9 Marcador de pie de página"/>
          <p:cNvSpPr>
            <a:spLocks noGrp="1"/>
          </p:cNvSpPr>
          <p:nvPr>
            <p:ph type="ftr" sz="quarter" idx="11"/>
          </p:nvPr>
        </p:nvSpPr>
        <p:spPr/>
        <p:txBody>
          <a:bodyPr/>
          <a:lstStyle>
            <a:lvl1pPr>
              <a:defRPr/>
            </a:lvl1pPr>
          </a:lstStyle>
          <a:p>
            <a:pPr>
              <a:defRPr/>
            </a:pPr>
            <a:endParaRPr lang="es-ES"/>
          </a:p>
        </p:txBody>
      </p:sp>
      <p:sp>
        <p:nvSpPr>
          <p:cNvPr id="6" name="21 Marcador de número de diapositiva"/>
          <p:cNvSpPr>
            <a:spLocks noGrp="1"/>
          </p:cNvSpPr>
          <p:nvPr>
            <p:ph type="sldNum" sz="quarter" idx="12"/>
          </p:nvPr>
        </p:nvSpPr>
        <p:spPr/>
        <p:txBody>
          <a:bodyPr/>
          <a:lstStyle>
            <a:lvl1pPr>
              <a:defRPr/>
            </a:lvl1pPr>
          </a:lstStyle>
          <a:p>
            <a:pPr>
              <a:defRPr/>
            </a:pPr>
            <a:fld id="{27523D62-2EB5-4CE7-A9C6-1742C5B025A2}"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cxnSp>
        <p:nvCxnSpPr>
          <p:cNvPr id="4" name="6 Conector recto"/>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1 Título"/>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3EA04529-DC03-403B-92C3-0605AE22652F}" type="datetimeFigureOut">
              <a:rPr lang="es-ES"/>
              <a:pPr>
                <a:defRPr/>
              </a:pPr>
              <a:t>05/02/2015</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8464D3AF-A06F-43F3-BA63-83666547DA3D}"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11" name="10 Marcador de contenido"/>
          <p:cNvSpPr>
            <a:spLocks noGrp="1"/>
          </p:cNvSpPr>
          <p:nvPr>
            <p:ph sz="half" idx="1"/>
          </p:nvPr>
        </p:nvSpPr>
        <p:spPr>
          <a:xfrm>
            <a:off x="457200" y="1524000"/>
            <a:ext cx="4059936" cy="45720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3" name="12 Marcador de contenido"/>
          <p:cNvSpPr>
            <a:spLocks noGrp="1"/>
          </p:cNvSpPr>
          <p:nvPr>
            <p:ph sz="half" idx="2"/>
          </p:nvPr>
        </p:nvSpPr>
        <p:spPr>
          <a:xfrm>
            <a:off x="4648200" y="1524000"/>
            <a:ext cx="4059936" cy="45720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23 Marcador de fecha"/>
          <p:cNvSpPr>
            <a:spLocks noGrp="1"/>
          </p:cNvSpPr>
          <p:nvPr>
            <p:ph type="dt" sz="half" idx="10"/>
          </p:nvPr>
        </p:nvSpPr>
        <p:spPr/>
        <p:txBody>
          <a:bodyPr/>
          <a:lstStyle>
            <a:lvl1pPr>
              <a:defRPr/>
            </a:lvl1pPr>
          </a:lstStyle>
          <a:p>
            <a:pPr>
              <a:defRPr/>
            </a:pPr>
            <a:fld id="{C9478AEE-FB05-4E6E-8186-DD7C571FC3E3}" type="datetimeFigureOut">
              <a:rPr lang="es-ES"/>
              <a:pPr>
                <a:defRPr/>
              </a:pPr>
              <a:t>05/02/2015</a:t>
            </a:fld>
            <a:endParaRPr lang="es-ES"/>
          </a:p>
        </p:txBody>
      </p:sp>
      <p:sp>
        <p:nvSpPr>
          <p:cNvPr id="6" name="9 Marcador de pie de página"/>
          <p:cNvSpPr>
            <a:spLocks noGrp="1"/>
          </p:cNvSpPr>
          <p:nvPr>
            <p:ph type="ftr" sz="quarter" idx="11"/>
          </p:nvPr>
        </p:nvSpPr>
        <p:spPr/>
        <p:txBody>
          <a:bodyPr/>
          <a:lstStyle>
            <a:lvl1pPr>
              <a:defRPr/>
            </a:lvl1pPr>
          </a:lstStyle>
          <a:p>
            <a:pPr>
              <a:defRPr/>
            </a:pPr>
            <a:endParaRPr lang="es-ES"/>
          </a:p>
        </p:txBody>
      </p:sp>
      <p:sp>
        <p:nvSpPr>
          <p:cNvPr id="7" name="21 Marcador de número de diapositiva"/>
          <p:cNvSpPr>
            <a:spLocks noGrp="1"/>
          </p:cNvSpPr>
          <p:nvPr>
            <p:ph type="sldNum" sz="quarter" idx="12"/>
          </p:nvPr>
        </p:nvSpPr>
        <p:spPr/>
        <p:txBody>
          <a:bodyPr/>
          <a:lstStyle>
            <a:lvl1pPr>
              <a:defRPr/>
            </a:lvl1pPr>
          </a:lstStyle>
          <a:p>
            <a:pPr>
              <a:defRPr/>
            </a:pPr>
            <a:fld id="{15EBB21D-1F0B-4D9C-A6A5-AED8F4452274}"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cxnSp>
        <p:nvCxnSpPr>
          <p:cNvPr id="7" name="9 Conector recto"/>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16 Conector recto"/>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2 Marcador de texto"/>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es-ES" smtClean="0"/>
              <a:t>Haga clic para modificar el estilo de texto del patrón</a:t>
            </a:r>
          </a:p>
        </p:txBody>
      </p:sp>
      <p:sp>
        <p:nvSpPr>
          <p:cNvPr id="32" name="31 Marcador de contenido"/>
          <p:cNvSpPr>
            <a:spLocks noGrp="1"/>
          </p:cNvSpPr>
          <p:nvPr>
            <p:ph sz="half" idx="2"/>
          </p:nvPr>
        </p:nvSpPr>
        <p:spPr>
          <a:xfrm>
            <a:off x="457200" y="2201896"/>
            <a:ext cx="4038600" cy="391363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34" name="33 Marcador de contenido"/>
          <p:cNvSpPr>
            <a:spLocks noGrp="1"/>
          </p:cNvSpPr>
          <p:nvPr>
            <p:ph sz="quarter" idx="4"/>
          </p:nvPr>
        </p:nvSpPr>
        <p:spPr>
          <a:xfrm>
            <a:off x="4649788" y="2201896"/>
            <a:ext cx="4038600" cy="391363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2" name="1 Título"/>
          <p:cNvSpPr>
            <a:spLocks noGrp="1"/>
          </p:cNvSpPr>
          <p:nvPr>
            <p:ph type="title"/>
          </p:nvPr>
        </p:nvSpPr>
        <p:spPr>
          <a:xfrm>
            <a:off x="457200" y="155448"/>
            <a:ext cx="8229600" cy="1143000"/>
          </a:xfrm>
        </p:spPr>
        <p:txBody>
          <a:bodyPr/>
          <a:lstStyle>
            <a:lvl1pPr>
              <a:defRPr/>
            </a:lvl1pPr>
          </a:lstStyle>
          <a:p>
            <a:r>
              <a:rPr lang="es-ES" smtClean="0"/>
              <a:t>Haga clic para modificar el estilo de título del patrón</a:t>
            </a:r>
            <a:endParaRPr lang="en-US"/>
          </a:p>
        </p:txBody>
      </p:sp>
      <p:sp>
        <p:nvSpPr>
          <p:cNvPr id="12" name="11 Marcador de texto"/>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es-ES" smtClean="0"/>
              <a:t>Haga clic para modificar el estilo de texto del patrón</a:t>
            </a:r>
          </a:p>
        </p:txBody>
      </p:sp>
      <p:sp>
        <p:nvSpPr>
          <p:cNvPr id="9" name="8 Marcador de número de diapositiva"/>
          <p:cNvSpPr>
            <a:spLocks noGrp="1"/>
          </p:cNvSpPr>
          <p:nvPr>
            <p:ph type="sldNum" sz="quarter" idx="10"/>
          </p:nvPr>
        </p:nvSpPr>
        <p:spPr/>
        <p:txBody>
          <a:bodyPr/>
          <a:lstStyle>
            <a:lvl1pPr>
              <a:defRPr/>
            </a:lvl1pPr>
          </a:lstStyle>
          <a:p>
            <a:pPr>
              <a:defRPr/>
            </a:pPr>
            <a:fld id="{00DB8975-CA1C-4ACC-8E67-E8E07114CBEA}" type="slidenum">
              <a:rPr lang="es-ES"/>
              <a:pPr>
                <a:defRPr/>
              </a:pPr>
              <a:t>‹Nº›</a:t>
            </a:fld>
            <a:endParaRPr lang="es-ES"/>
          </a:p>
        </p:txBody>
      </p:sp>
      <p:sp>
        <p:nvSpPr>
          <p:cNvPr id="10" name="7 Marcador de pie de página"/>
          <p:cNvSpPr>
            <a:spLocks noGrp="1"/>
          </p:cNvSpPr>
          <p:nvPr>
            <p:ph type="ftr" sz="quarter" idx="11"/>
          </p:nvPr>
        </p:nvSpPr>
        <p:spPr/>
        <p:txBody>
          <a:bodyPr/>
          <a:lstStyle>
            <a:lvl1pPr>
              <a:defRPr/>
            </a:lvl1pPr>
          </a:lstStyle>
          <a:p>
            <a:pPr>
              <a:defRPr/>
            </a:pPr>
            <a:endParaRPr lang="es-ES"/>
          </a:p>
        </p:txBody>
      </p:sp>
      <p:sp>
        <p:nvSpPr>
          <p:cNvPr id="11" name="6 Marcador de fecha"/>
          <p:cNvSpPr>
            <a:spLocks noGrp="1"/>
          </p:cNvSpPr>
          <p:nvPr>
            <p:ph type="dt" sz="half" idx="12"/>
          </p:nvPr>
        </p:nvSpPr>
        <p:spPr/>
        <p:txBody>
          <a:bodyPr/>
          <a:lstStyle>
            <a:lvl1pPr>
              <a:defRPr/>
            </a:lvl1pPr>
          </a:lstStyle>
          <a:p>
            <a:pPr>
              <a:defRPr/>
            </a:pPr>
            <a:fld id="{9615E195-0AAE-4189-B10B-93D74CBF9A2D}" type="datetimeFigureOut">
              <a:rPr lang="es-ES"/>
              <a:pPr>
                <a:defRPr/>
              </a:pPr>
              <a:t>05/02/2015</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3 Marcador de fecha"/>
          <p:cNvSpPr>
            <a:spLocks noGrp="1"/>
          </p:cNvSpPr>
          <p:nvPr>
            <p:ph type="dt" sz="half" idx="10"/>
          </p:nvPr>
        </p:nvSpPr>
        <p:spPr/>
        <p:txBody>
          <a:bodyPr/>
          <a:lstStyle>
            <a:lvl1pPr>
              <a:defRPr/>
            </a:lvl1pPr>
          </a:lstStyle>
          <a:p>
            <a:pPr>
              <a:defRPr/>
            </a:pPr>
            <a:fld id="{4DB52ED0-1DC8-4FE9-ABD1-DD2C1A28A434}" type="datetimeFigureOut">
              <a:rPr lang="es-ES"/>
              <a:pPr>
                <a:defRPr/>
              </a:pPr>
              <a:t>05/02/2015</a:t>
            </a:fld>
            <a:endParaRPr lang="es-ES"/>
          </a:p>
        </p:txBody>
      </p:sp>
      <p:sp>
        <p:nvSpPr>
          <p:cNvPr id="4" name="9 Marcador de pie de página"/>
          <p:cNvSpPr>
            <a:spLocks noGrp="1"/>
          </p:cNvSpPr>
          <p:nvPr>
            <p:ph type="ftr" sz="quarter" idx="11"/>
          </p:nvPr>
        </p:nvSpPr>
        <p:spPr/>
        <p:txBody>
          <a:bodyPr/>
          <a:lstStyle>
            <a:lvl1pPr>
              <a:defRPr/>
            </a:lvl1pPr>
          </a:lstStyle>
          <a:p>
            <a:pPr>
              <a:defRPr/>
            </a:pPr>
            <a:endParaRPr lang="es-ES"/>
          </a:p>
        </p:txBody>
      </p:sp>
      <p:sp>
        <p:nvSpPr>
          <p:cNvPr id="5" name="21 Marcador de número de diapositiva"/>
          <p:cNvSpPr>
            <a:spLocks noGrp="1"/>
          </p:cNvSpPr>
          <p:nvPr>
            <p:ph type="sldNum" sz="quarter" idx="12"/>
          </p:nvPr>
        </p:nvSpPr>
        <p:spPr/>
        <p:txBody>
          <a:bodyPr/>
          <a:lstStyle>
            <a:lvl1pPr>
              <a:defRPr/>
            </a:lvl1pPr>
          </a:lstStyle>
          <a:p>
            <a:pPr>
              <a:defRPr/>
            </a:pPr>
            <a:fld id="{1BC03050-1A99-4F9B-A004-C53C26DE1F0B}"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23 Marcador de fecha"/>
          <p:cNvSpPr>
            <a:spLocks noGrp="1"/>
          </p:cNvSpPr>
          <p:nvPr>
            <p:ph type="dt" sz="half" idx="10"/>
          </p:nvPr>
        </p:nvSpPr>
        <p:spPr/>
        <p:txBody>
          <a:bodyPr/>
          <a:lstStyle>
            <a:lvl1pPr>
              <a:defRPr/>
            </a:lvl1pPr>
          </a:lstStyle>
          <a:p>
            <a:pPr>
              <a:defRPr/>
            </a:pPr>
            <a:fld id="{ED406185-AC69-47BF-A88C-B678CC86BE15}" type="datetimeFigureOut">
              <a:rPr lang="es-ES"/>
              <a:pPr>
                <a:defRPr/>
              </a:pPr>
              <a:t>05/02/2015</a:t>
            </a:fld>
            <a:endParaRPr lang="es-ES"/>
          </a:p>
        </p:txBody>
      </p:sp>
      <p:sp>
        <p:nvSpPr>
          <p:cNvPr id="3" name="9 Marcador de pie de página"/>
          <p:cNvSpPr>
            <a:spLocks noGrp="1"/>
          </p:cNvSpPr>
          <p:nvPr>
            <p:ph type="ftr" sz="quarter" idx="11"/>
          </p:nvPr>
        </p:nvSpPr>
        <p:spPr/>
        <p:txBody>
          <a:bodyPr/>
          <a:lstStyle>
            <a:lvl1pPr>
              <a:defRPr/>
            </a:lvl1pPr>
          </a:lstStyle>
          <a:p>
            <a:pPr>
              <a:defRPr/>
            </a:pPr>
            <a:endParaRPr lang="es-ES"/>
          </a:p>
        </p:txBody>
      </p:sp>
      <p:sp>
        <p:nvSpPr>
          <p:cNvPr id="4" name="21 Marcador de número de diapositiva"/>
          <p:cNvSpPr>
            <a:spLocks noGrp="1"/>
          </p:cNvSpPr>
          <p:nvPr>
            <p:ph type="sldNum" sz="quarter" idx="12"/>
          </p:nvPr>
        </p:nvSpPr>
        <p:spPr/>
        <p:txBody>
          <a:bodyPr/>
          <a:lstStyle>
            <a:lvl1pPr>
              <a:defRPr/>
            </a:lvl1pPr>
          </a:lstStyle>
          <a:p>
            <a:pPr>
              <a:defRPr/>
            </a:pPr>
            <a:fld id="{7E60D80A-430E-40B3-A57C-A13B163240FC}"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9" name="28 Marcador de contenido"/>
          <p:cNvSpPr>
            <a:spLocks noGrp="1"/>
          </p:cNvSpPr>
          <p:nvPr>
            <p:ph sz="quarter" idx="1"/>
          </p:nvPr>
        </p:nvSpPr>
        <p:spPr>
          <a:xfrm>
            <a:off x="457200" y="457200"/>
            <a:ext cx="6248400" cy="57150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3" name="2 Marcador de texto"/>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s-ES" smtClean="0"/>
              <a:t>Haga clic para modificar el estilo de texto del patrón</a:t>
            </a:r>
          </a:p>
        </p:txBody>
      </p:sp>
      <p:sp>
        <p:nvSpPr>
          <p:cNvPr id="31" name="30 Título"/>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s-ES" smtClean="0"/>
              <a:t>Haga clic para modificar el estilo de título del patrón</a:t>
            </a:r>
            <a:endParaRPr lang="en-US"/>
          </a:p>
        </p:txBody>
      </p:sp>
      <p:sp>
        <p:nvSpPr>
          <p:cNvPr id="5" name="23 Marcador de fecha"/>
          <p:cNvSpPr>
            <a:spLocks noGrp="1"/>
          </p:cNvSpPr>
          <p:nvPr>
            <p:ph type="dt" sz="half" idx="10"/>
          </p:nvPr>
        </p:nvSpPr>
        <p:spPr/>
        <p:txBody>
          <a:bodyPr/>
          <a:lstStyle>
            <a:lvl1pPr>
              <a:defRPr/>
            </a:lvl1pPr>
          </a:lstStyle>
          <a:p>
            <a:pPr>
              <a:defRPr/>
            </a:pPr>
            <a:fld id="{54AC975F-286D-49D7-84DA-FDF42EA02258}" type="datetimeFigureOut">
              <a:rPr lang="es-ES"/>
              <a:pPr>
                <a:defRPr/>
              </a:pPr>
              <a:t>05/02/2015</a:t>
            </a:fld>
            <a:endParaRPr lang="es-ES"/>
          </a:p>
        </p:txBody>
      </p:sp>
      <p:sp>
        <p:nvSpPr>
          <p:cNvPr id="6" name="9 Marcador de pie de página"/>
          <p:cNvSpPr>
            <a:spLocks noGrp="1"/>
          </p:cNvSpPr>
          <p:nvPr>
            <p:ph type="ftr" sz="quarter" idx="11"/>
          </p:nvPr>
        </p:nvSpPr>
        <p:spPr/>
        <p:txBody>
          <a:bodyPr/>
          <a:lstStyle>
            <a:lvl1pPr>
              <a:defRPr/>
            </a:lvl1pPr>
          </a:lstStyle>
          <a:p>
            <a:pPr>
              <a:defRPr/>
            </a:pPr>
            <a:endParaRPr lang="es-ES"/>
          </a:p>
        </p:txBody>
      </p:sp>
      <p:sp>
        <p:nvSpPr>
          <p:cNvPr id="7" name="21 Marcador de número de diapositiva"/>
          <p:cNvSpPr>
            <a:spLocks noGrp="1"/>
          </p:cNvSpPr>
          <p:nvPr>
            <p:ph type="sldNum" sz="quarter" idx="12"/>
          </p:nvPr>
        </p:nvSpPr>
        <p:spPr/>
        <p:txBody>
          <a:bodyPr/>
          <a:lstStyle>
            <a:lvl1pPr>
              <a:defRPr/>
            </a:lvl1pPr>
          </a:lstStyle>
          <a:p>
            <a:pPr>
              <a:defRPr/>
            </a:pPr>
            <a:fld id="{387D9880-01F9-4499-B988-8DEDE9B74725}"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es-ES" noProof="0" smtClean="0"/>
              <a:t>Haga clic en el icono para agregar una imagen</a:t>
            </a:r>
            <a:endParaRPr lang="en-US" noProof="0"/>
          </a:p>
        </p:txBody>
      </p:sp>
      <p:sp>
        <p:nvSpPr>
          <p:cNvPr id="4" name="3 Marcador de texto"/>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es-ES" smtClean="0"/>
              <a:t>Haga clic para modificar el estilo de texto del patrón</a:t>
            </a:r>
          </a:p>
        </p:txBody>
      </p:sp>
      <p:sp>
        <p:nvSpPr>
          <p:cNvPr id="5" name="23 Marcador de fecha"/>
          <p:cNvSpPr>
            <a:spLocks noGrp="1"/>
          </p:cNvSpPr>
          <p:nvPr>
            <p:ph type="dt" sz="half" idx="10"/>
          </p:nvPr>
        </p:nvSpPr>
        <p:spPr/>
        <p:txBody>
          <a:bodyPr/>
          <a:lstStyle>
            <a:lvl1pPr>
              <a:defRPr/>
            </a:lvl1pPr>
          </a:lstStyle>
          <a:p>
            <a:pPr>
              <a:defRPr/>
            </a:pPr>
            <a:fld id="{B8DD630B-711A-4718-AC11-A1A1B4B4AD82}" type="datetimeFigureOut">
              <a:rPr lang="es-ES"/>
              <a:pPr>
                <a:defRPr/>
              </a:pPr>
              <a:t>05/02/2015</a:t>
            </a:fld>
            <a:endParaRPr lang="es-ES"/>
          </a:p>
        </p:txBody>
      </p:sp>
      <p:sp>
        <p:nvSpPr>
          <p:cNvPr id="6" name="9 Marcador de pie de página"/>
          <p:cNvSpPr>
            <a:spLocks noGrp="1"/>
          </p:cNvSpPr>
          <p:nvPr>
            <p:ph type="ftr" sz="quarter" idx="11"/>
          </p:nvPr>
        </p:nvSpPr>
        <p:spPr/>
        <p:txBody>
          <a:bodyPr/>
          <a:lstStyle>
            <a:lvl1pPr>
              <a:defRPr/>
            </a:lvl1pPr>
          </a:lstStyle>
          <a:p>
            <a:pPr>
              <a:defRPr/>
            </a:pPr>
            <a:endParaRPr lang="es-ES"/>
          </a:p>
        </p:txBody>
      </p:sp>
      <p:sp>
        <p:nvSpPr>
          <p:cNvPr id="7" name="21 Marcador de número de diapositiva"/>
          <p:cNvSpPr>
            <a:spLocks noGrp="1"/>
          </p:cNvSpPr>
          <p:nvPr>
            <p:ph type="sldNum" sz="quarter" idx="12"/>
          </p:nvPr>
        </p:nvSpPr>
        <p:spPr/>
        <p:txBody>
          <a:bodyPr/>
          <a:lstStyle>
            <a:lvl1pPr>
              <a:defRPr/>
            </a:lvl1pPr>
          </a:lstStyle>
          <a:p>
            <a:pPr>
              <a:defRPr/>
            </a:pPr>
            <a:fld id="{5B7BF727-4E91-477E-88C9-47DEA95CC04D}"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23 Marcador de fecha"/>
          <p:cNvSpPr>
            <a:spLocks noGrp="1"/>
          </p:cNvSpPr>
          <p:nvPr>
            <p:ph type="dt" sz="half" idx="10"/>
          </p:nvPr>
        </p:nvSpPr>
        <p:spPr/>
        <p:txBody>
          <a:bodyPr/>
          <a:lstStyle>
            <a:lvl1pPr>
              <a:defRPr/>
            </a:lvl1pPr>
          </a:lstStyle>
          <a:p>
            <a:pPr>
              <a:defRPr/>
            </a:pPr>
            <a:fld id="{87E379E5-FF3B-45E4-BD8E-DE25580145E3}" type="datetimeFigureOut">
              <a:rPr lang="es-ES"/>
              <a:pPr>
                <a:defRPr/>
              </a:pPr>
              <a:t>05/02/2015</a:t>
            </a:fld>
            <a:endParaRPr lang="es-ES"/>
          </a:p>
        </p:txBody>
      </p:sp>
      <p:sp>
        <p:nvSpPr>
          <p:cNvPr id="5" name="9 Marcador de pie de página"/>
          <p:cNvSpPr>
            <a:spLocks noGrp="1"/>
          </p:cNvSpPr>
          <p:nvPr>
            <p:ph type="ftr" sz="quarter" idx="11"/>
          </p:nvPr>
        </p:nvSpPr>
        <p:spPr/>
        <p:txBody>
          <a:bodyPr/>
          <a:lstStyle>
            <a:lvl1pPr>
              <a:defRPr/>
            </a:lvl1pPr>
          </a:lstStyle>
          <a:p>
            <a:pPr>
              <a:defRPr/>
            </a:pPr>
            <a:endParaRPr lang="es-ES"/>
          </a:p>
        </p:txBody>
      </p:sp>
      <p:sp>
        <p:nvSpPr>
          <p:cNvPr id="6" name="21 Marcador de número de diapositiva"/>
          <p:cNvSpPr>
            <a:spLocks noGrp="1"/>
          </p:cNvSpPr>
          <p:nvPr>
            <p:ph type="sldNum" sz="quarter" idx="12"/>
          </p:nvPr>
        </p:nvSpPr>
        <p:spPr/>
        <p:txBody>
          <a:bodyPr/>
          <a:lstStyle>
            <a:lvl1pPr>
              <a:defRPr/>
            </a:lvl1pPr>
          </a:lstStyle>
          <a:p>
            <a:pPr>
              <a:defRPr/>
            </a:pPr>
            <a:fld id="{E9F8C940-F821-42C1-877D-9E7CA47A0C78}"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23 Marcador de fecha"/>
          <p:cNvSpPr>
            <a:spLocks noGrp="1"/>
          </p:cNvSpPr>
          <p:nvPr>
            <p:ph type="dt" sz="half" idx="10"/>
          </p:nvPr>
        </p:nvSpPr>
        <p:spPr/>
        <p:txBody>
          <a:bodyPr/>
          <a:lstStyle>
            <a:lvl1pPr>
              <a:defRPr/>
            </a:lvl1pPr>
          </a:lstStyle>
          <a:p>
            <a:pPr>
              <a:defRPr/>
            </a:pPr>
            <a:fld id="{B8E29967-D3D0-47E3-8867-04EC60FB05B0}" type="datetimeFigureOut">
              <a:rPr lang="es-ES"/>
              <a:pPr>
                <a:defRPr/>
              </a:pPr>
              <a:t>05/02/2015</a:t>
            </a:fld>
            <a:endParaRPr lang="es-ES"/>
          </a:p>
        </p:txBody>
      </p:sp>
      <p:sp>
        <p:nvSpPr>
          <p:cNvPr id="5" name="9 Marcador de pie de página"/>
          <p:cNvSpPr>
            <a:spLocks noGrp="1"/>
          </p:cNvSpPr>
          <p:nvPr>
            <p:ph type="ftr" sz="quarter" idx="11"/>
          </p:nvPr>
        </p:nvSpPr>
        <p:spPr/>
        <p:txBody>
          <a:bodyPr/>
          <a:lstStyle>
            <a:lvl1pPr>
              <a:defRPr/>
            </a:lvl1pPr>
          </a:lstStyle>
          <a:p>
            <a:pPr>
              <a:defRPr/>
            </a:pPr>
            <a:endParaRPr lang="es-ES"/>
          </a:p>
        </p:txBody>
      </p:sp>
      <p:sp>
        <p:nvSpPr>
          <p:cNvPr id="6" name="21 Marcador de número de diapositiva"/>
          <p:cNvSpPr>
            <a:spLocks noGrp="1"/>
          </p:cNvSpPr>
          <p:nvPr>
            <p:ph type="sldNum" sz="quarter" idx="12"/>
          </p:nvPr>
        </p:nvSpPr>
        <p:spPr/>
        <p:txBody>
          <a:bodyPr/>
          <a:lstStyle>
            <a:lvl1pPr>
              <a:defRPr/>
            </a:lvl1pPr>
          </a:lstStyle>
          <a:p>
            <a:pPr>
              <a:defRPr/>
            </a:pPr>
            <a:fld id="{9E2AAEFC-B3C3-4975-A754-489342E9EE5A}" type="slidenum">
              <a:rPr lang="es-ES"/>
              <a:pPr>
                <a:defRPr/>
              </a:pPr>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19200"/>
          </a:xfrm>
        </p:spPr>
        <p:txBody>
          <a:bodyPr/>
          <a:lstStyle/>
          <a:p>
            <a:r>
              <a:rPr lang="en-US"/>
              <a:t>Click to edit Master title style</a:t>
            </a:r>
            <a:endParaRPr lang="es-ES"/>
          </a:p>
        </p:txBody>
      </p:sp>
      <p:sp>
        <p:nvSpPr>
          <p:cNvPr id="3" name="Table Placeholder 2"/>
          <p:cNvSpPr>
            <a:spLocks noGrp="1"/>
          </p:cNvSpPr>
          <p:nvPr>
            <p:ph type="tbl" idx="1"/>
          </p:nvPr>
        </p:nvSpPr>
        <p:spPr>
          <a:xfrm>
            <a:off x="457200" y="1447800"/>
            <a:ext cx="8229600" cy="4678363"/>
          </a:xfrm>
        </p:spPr>
        <p:txBody>
          <a:bodyPr/>
          <a:lstStyle/>
          <a:p>
            <a:pPr lvl="0"/>
            <a:endParaRPr lang="es-ES" noProof="0"/>
          </a:p>
        </p:txBody>
      </p:sp>
      <p:sp>
        <p:nvSpPr>
          <p:cNvPr id="4" name="23 Marcador de fecha"/>
          <p:cNvSpPr>
            <a:spLocks noGrp="1"/>
          </p:cNvSpPr>
          <p:nvPr>
            <p:ph type="dt" sz="half" idx="10"/>
          </p:nvPr>
        </p:nvSpPr>
        <p:spPr/>
        <p:txBody>
          <a:bodyPr/>
          <a:lstStyle>
            <a:lvl1pPr>
              <a:defRPr/>
            </a:lvl1pPr>
          </a:lstStyle>
          <a:p>
            <a:pPr>
              <a:defRPr/>
            </a:pPr>
            <a:fld id="{408F21D7-1C10-4F2D-B429-AE3905F98C6C}" type="datetimeFigureOut">
              <a:rPr lang="es-ES"/>
              <a:pPr>
                <a:defRPr/>
              </a:pPr>
              <a:t>05/02/2015</a:t>
            </a:fld>
            <a:endParaRPr lang="es-ES"/>
          </a:p>
        </p:txBody>
      </p:sp>
      <p:sp>
        <p:nvSpPr>
          <p:cNvPr id="5" name="9 Marcador de pie de página"/>
          <p:cNvSpPr>
            <a:spLocks noGrp="1"/>
          </p:cNvSpPr>
          <p:nvPr>
            <p:ph type="ftr" sz="quarter" idx="11"/>
          </p:nvPr>
        </p:nvSpPr>
        <p:spPr/>
        <p:txBody>
          <a:bodyPr/>
          <a:lstStyle>
            <a:lvl1pPr>
              <a:defRPr/>
            </a:lvl1pPr>
          </a:lstStyle>
          <a:p>
            <a:pPr>
              <a:defRPr/>
            </a:pPr>
            <a:endParaRPr lang="es-ES"/>
          </a:p>
        </p:txBody>
      </p:sp>
      <p:sp>
        <p:nvSpPr>
          <p:cNvPr id="6" name="21 Marcador de número de diapositiva"/>
          <p:cNvSpPr>
            <a:spLocks noGrp="1"/>
          </p:cNvSpPr>
          <p:nvPr>
            <p:ph type="sldNum" sz="quarter" idx="12"/>
          </p:nvPr>
        </p:nvSpPr>
        <p:spPr/>
        <p:txBody>
          <a:bodyPr/>
          <a:lstStyle>
            <a:lvl1pPr>
              <a:defRPr/>
            </a:lvl1pPr>
          </a:lstStyle>
          <a:p>
            <a:pPr>
              <a:defRPr/>
            </a:pPr>
            <a:fld id="{D96C1A7E-72CE-4089-9924-E210BFA75BBB}"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26" name="8 Marcador de texto"/>
          <p:cNvSpPr>
            <a:spLocks noGrp="1"/>
          </p:cNvSpPr>
          <p:nvPr>
            <p:ph type="body" idx="1"/>
          </p:nvPr>
        </p:nvSpPr>
        <p:spPr bwMode="auto">
          <a:xfrm>
            <a:off x="457200" y="1447800"/>
            <a:ext cx="82296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24" name="23 Marcador de fecha"/>
          <p:cNvSpPr>
            <a:spLocks noGrp="1"/>
          </p:cNvSpPr>
          <p:nvPr>
            <p:ph type="dt" sz="half" idx="2"/>
          </p:nvPr>
        </p:nvSpPr>
        <p:spPr>
          <a:xfrm>
            <a:off x="5791200" y="6203950"/>
            <a:ext cx="2590800" cy="38417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cs typeface="+mn-cs"/>
              </a:defRPr>
            </a:lvl1pPr>
          </a:lstStyle>
          <a:p>
            <a:pPr>
              <a:defRPr/>
            </a:pPr>
            <a:fld id="{D251EF75-CAB0-4BC8-B422-73F83B50D9BE}" type="datetimeFigureOut">
              <a:rPr lang="es-ES"/>
              <a:pPr>
                <a:defRPr/>
              </a:pPr>
              <a:t>05/02/2015</a:t>
            </a:fld>
            <a:endParaRPr lang="es-ES"/>
          </a:p>
        </p:txBody>
      </p:sp>
      <p:sp>
        <p:nvSpPr>
          <p:cNvPr id="10" name="9 Marcador de pie de página"/>
          <p:cNvSpPr>
            <a:spLocks noGrp="1"/>
          </p:cNvSpPr>
          <p:nvPr>
            <p:ph type="ftr" sz="quarter" idx="3"/>
          </p:nvPr>
        </p:nvSpPr>
        <p:spPr>
          <a:xfrm>
            <a:off x="2133600" y="6203950"/>
            <a:ext cx="3581400"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cs typeface="+mn-cs"/>
              </a:defRPr>
            </a:lvl1pPr>
          </a:lstStyle>
          <a:p>
            <a:pPr>
              <a:defRPr/>
            </a:pPr>
            <a:endParaRPr lang="es-ES"/>
          </a:p>
        </p:txBody>
      </p:sp>
      <p:sp>
        <p:nvSpPr>
          <p:cNvPr id="22" name="21 Marcador de número de diapositiva"/>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fontAlgn="auto" latinLnBrk="0" hangingPunct="1">
              <a:spcBef>
                <a:spcPts val="0"/>
              </a:spcBef>
              <a:spcAft>
                <a:spcPts val="0"/>
              </a:spcAft>
              <a:defRPr kumimoji="0" sz="1600" baseline="0">
                <a:solidFill>
                  <a:schemeClr val="tx2"/>
                </a:solidFill>
                <a:latin typeface="+mn-lt"/>
                <a:cs typeface="+mn-cs"/>
              </a:defRPr>
            </a:lvl1pPr>
          </a:lstStyle>
          <a:p>
            <a:pPr>
              <a:defRPr/>
            </a:pPr>
            <a:fld id="{D8A01E67-A452-442E-B192-089326E99402}" type="slidenum">
              <a:rPr lang="es-ES"/>
              <a:pPr>
                <a:defRPr/>
              </a:pPr>
              <a:t>‹Nº›</a:t>
            </a:fld>
            <a:endParaRPr lang="es-ES"/>
          </a:p>
        </p:txBody>
      </p:sp>
      <p:sp>
        <p:nvSpPr>
          <p:cNvPr id="5" name="4 Marcador de título"/>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es-ES" smtClean="0"/>
              <a:t>Haga clic para modificar el estilo de título del patrón</a:t>
            </a:r>
            <a:endParaRPr lang="en-US"/>
          </a:p>
        </p:txBody>
      </p:sp>
    </p:spTree>
  </p:cSld>
  <p:clrMap bg1="lt1" tx1="dk1" bg2="lt2" tx2="dk2" accent1="accent1" accent2="accent2" accent3="accent3" accent4="accent4" accent5="accent5" accent6="accent6" hlink="hlink" folHlink="folHlink"/>
  <p:sldLayoutIdLst>
    <p:sldLayoutId id="2147483673" r:id="rId1"/>
    <p:sldLayoutId id="2147483672" r:id="rId2"/>
    <p:sldLayoutId id="2147483674" r:id="rId3"/>
    <p:sldLayoutId id="2147483671" r:id="rId4"/>
    <p:sldLayoutId id="2147483675" r:id="rId5"/>
    <p:sldLayoutId id="2147483670" r:id="rId6"/>
    <p:sldLayoutId id="2147483669" r:id="rId7"/>
    <p:sldLayoutId id="2147483668" r:id="rId8"/>
    <p:sldLayoutId id="2147483667" r:id="rId9"/>
    <p:sldLayoutId id="2147483666" r:id="rId10"/>
    <p:sldLayoutId id="2147483665" r:id="rId11"/>
    <p:sldLayoutId id="2147483664" r:id="rId12"/>
  </p:sldLayoutIdLst>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D6903D"/>
        </a:buClr>
        <a:buSzPct val="85000"/>
        <a:buFont typeface="Wingdings 2"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B37732"/>
        </a:buClr>
        <a:buSzPct val="85000"/>
        <a:buFont typeface="Wingdings 2"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D6903D"/>
        </a:buClr>
        <a:buSzPct val="85000"/>
        <a:buFont typeface="Wingdings 2"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D6903D"/>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eg"/></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87624" y="0"/>
            <a:ext cx="7797552" cy="908720"/>
          </a:xfrm>
          <a:effectLst>
            <a:outerShdw blurRad="50800" dist="38100" dir="5400000" algn="t" rotWithShape="0">
              <a:prstClr val="black">
                <a:alpha val="40000"/>
              </a:prstClr>
            </a:outerShdw>
          </a:effectLst>
        </p:spPr>
        <p:txBody>
          <a:bodyPr>
            <a:normAutofit/>
          </a:bodyPr>
          <a:lstStyle/>
          <a:p>
            <a:pPr algn="ctr"/>
            <a:r>
              <a:rPr lang="es-ES" dirty="0" smtClean="0">
                <a:solidFill>
                  <a:schemeClr val="tx1"/>
                </a:solidFill>
              </a:rPr>
              <a:t>Los paisajes naturales</a:t>
            </a:r>
            <a:endParaRPr lang="es-ES" dirty="0">
              <a:solidFill>
                <a:schemeClr val="tx1"/>
              </a:solidFill>
            </a:endParaRPr>
          </a:p>
        </p:txBody>
      </p:sp>
      <p:pic>
        <p:nvPicPr>
          <p:cNvPr id="3" name="2 Imagen" descr="descarga.jpg"/>
          <p:cNvPicPr>
            <a:picLocks noChangeAspect="1"/>
          </p:cNvPicPr>
          <p:nvPr/>
        </p:nvPicPr>
        <p:blipFill>
          <a:blip r:embed="rId2" cstate="print"/>
          <a:stretch>
            <a:fillRect/>
          </a:stretch>
        </p:blipFill>
        <p:spPr>
          <a:xfrm>
            <a:off x="755576" y="2204864"/>
            <a:ext cx="6048672" cy="4032448"/>
          </a:xfrm>
          <a:prstGeom prst="rect">
            <a:avLst/>
          </a:prstGeom>
          <a:ln>
            <a:noFill/>
          </a:ln>
          <a:effectLst>
            <a:softEdge rad="112500"/>
          </a:effectLst>
        </p:spPr>
      </p:pic>
      <p:sp>
        <p:nvSpPr>
          <p:cNvPr id="4" name="3 CuadroTexto"/>
          <p:cNvSpPr txBox="1"/>
          <p:nvPr/>
        </p:nvSpPr>
        <p:spPr>
          <a:xfrm>
            <a:off x="6948264" y="5445224"/>
            <a:ext cx="2195736" cy="5016758"/>
          </a:xfrm>
          <a:prstGeom prst="rect">
            <a:avLst/>
          </a:prstGeom>
          <a:noFill/>
        </p:spPr>
        <p:txBody>
          <a:bodyPr wrap="square" rtlCol="0">
            <a:spAutoFit/>
          </a:bodyPr>
          <a:lstStyle/>
          <a:p>
            <a:r>
              <a:rPr lang="es-ES" dirty="0" smtClean="0">
                <a:latin typeface="+mn-lt"/>
              </a:rPr>
              <a:t>Ouijdane Abboubi,</a:t>
            </a:r>
          </a:p>
          <a:p>
            <a:r>
              <a:rPr lang="es-ES" dirty="0" smtClean="0">
                <a:latin typeface="+mn-lt"/>
              </a:rPr>
              <a:t>Andrea Oana, Mónica Chopin </a:t>
            </a:r>
          </a:p>
          <a:p>
            <a:endParaRPr lang="es-ES" dirty="0" smtClean="0">
              <a:latin typeface="+mn-lt"/>
            </a:endParaRPr>
          </a:p>
          <a:p>
            <a:endParaRPr lang="es-ES" dirty="0" smtClean="0">
              <a:latin typeface="+mn-lt"/>
            </a:endParaRPr>
          </a:p>
          <a:p>
            <a:endParaRPr lang="es-ES" dirty="0" smtClean="0">
              <a:latin typeface="+mn-lt"/>
            </a:endParaRPr>
          </a:p>
          <a:p>
            <a:endParaRPr lang="es-ES" dirty="0" smtClean="0">
              <a:latin typeface="+mn-lt"/>
            </a:endParaRPr>
          </a:p>
          <a:p>
            <a:endParaRPr lang="es-ES" dirty="0" smtClean="0">
              <a:latin typeface="+mn-lt"/>
            </a:endParaRPr>
          </a:p>
          <a:p>
            <a:endParaRPr lang="es-ES" dirty="0" smtClean="0">
              <a:latin typeface="+mn-lt"/>
            </a:endParaRPr>
          </a:p>
          <a:p>
            <a:endParaRPr lang="es-ES" dirty="0" smtClean="0">
              <a:latin typeface="+mn-lt"/>
            </a:endParaRPr>
          </a:p>
          <a:p>
            <a:endParaRPr lang="es-ES" dirty="0" smtClean="0">
              <a:latin typeface="+mn-lt"/>
            </a:endParaRPr>
          </a:p>
          <a:p>
            <a:endParaRPr lang="es-ES" dirty="0" smtClean="0">
              <a:latin typeface="+mn-lt"/>
            </a:endParaRPr>
          </a:p>
          <a:p>
            <a:endParaRPr lang="es-ES" dirty="0" smtClean="0">
              <a:latin typeface="+mn-lt"/>
            </a:endParaRPr>
          </a:p>
          <a:p>
            <a:endParaRPr lang="es-ES" b="1" dirty="0" smtClean="0">
              <a:latin typeface="+mn-lt"/>
            </a:endParaRPr>
          </a:p>
          <a:p>
            <a:endParaRPr lang="es-ES" dirty="0">
              <a:latin typeface="+mn-lt"/>
            </a:endParaRPr>
          </a:p>
        </p:txBody>
      </p:sp>
      <p:sp>
        <p:nvSpPr>
          <p:cNvPr id="5" name="4 CuadroTexto"/>
          <p:cNvSpPr txBox="1"/>
          <p:nvPr/>
        </p:nvSpPr>
        <p:spPr>
          <a:xfrm>
            <a:off x="467544" y="908720"/>
            <a:ext cx="4032448" cy="1631216"/>
          </a:xfrm>
          <a:prstGeom prst="rect">
            <a:avLst/>
          </a:prstGeom>
          <a:noFill/>
        </p:spPr>
        <p:txBody>
          <a:bodyPr wrap="square" rtlCol="0">
            <a:spAutoFit/>
          </a:bodyPr>
          <a:lstStyle/>
          <a:p>
            <a:r>
              <a:rPr lang="es-ES" b="1" dirty="0" smtClean="0">
                <a:latin typeface="+mn-lt"/>
              </a:rPr>
              <a:t>Centro: </a:t>
            </a:r>
            <a:r>
              <a:rPr lang="es-ES" dirty="0" smtClean="0">
                <a:latin typeface="+mn-lt"/>
              </a:rPr>
              <a:t>Marco Valerio Marcial</a:t>
            </a:r>
          </a:p>
          <a:p>
            <a:r>
              <a:rPr lang="es-ES" b="1" dirty="0" smtClean="0">
                <a:latin typeface="+mn-lt"/>
              </a:rPr>
              <a:t>Curso:</a:t>
            </a:r>
            <a:r>
              <a:rPr lang="es-ES" dirty="0" smtClean="0">
                <a:latin typeface="+mn-lt"/>
              </a:rPr>
              <a:t> </a:t>
            </a:r>
            <a:r>
              <a:rPr lang="es-ES" dirty="0" smtClean="0">
                <a:latin typeface="Arial" pitchFamily="34" charset="0"/>
                <a:cs typeface="Arial" pitchFamily="34" charset="0"/>
              </a:rPr>
              <a:t>1</a:t>
            </a:r>
            <a:r>
              <a:rPr lang="es-ES" dirty="0" smtClean="0">
                <a:latin typeface="+mn-lt"/>
              </a:rPr>
              <a:t> de ESPA</a:t>
            </a:r>
          </a:p>
          <a:p>
            <a:r>
              <a:rPr lang="es-ES" b="1" dirty="0" smtClean="0">
                <a:latin typeface="+mn-lt"/>
              </a:rPr>
              <a:t>Asignatura: </a:t>
            </a:r>
            <a:r>
              <a:rPr lang="es-ES" dirty="0" smtClean="0">
                <a:latin typeface="+mn-lt"/>
              </a:rPr>
              <a:t>Ciencias Sociales</a:t>
            </a:r>
          </a:p>
          <a:p>
            <a:r>
              <a:rPr lang="es-ES" b="1" dirty="0" smtClean="0">
                <a:latin typeface="+mn-lt"/>
              </a:rPr>
              <a:t>Profesora: </a:t>
            </a:r>
            <a:r>
              <a:rPr lang="es-ES" dirty="0" smtClean="0">
                <a:latin typeface="+mn-lt"/>
              </a:rPr>
              <a:t>Elena Barrado Barrado</a:t>
            </a:r>
            <a:endParaRPr lang="es-ES" b="1" dirty="0" smtClean="0">
              <a:latin typeface="+mn-lt"/>
            </a:endParaRPr>
          </a:p>
          <a:p>
            <a:endParaRPr lang="es-ES" b="1" dirty="0">
              <a:latin typeface="+mn-lt"/>
            </a:endParaRPr>
          </a:p>
        </p:txBody>
      </p:sp>
      <p:sp>
        <p:nvSpPr>
          <p:cNvPr id="6" name="5 CuadroTexto"/>
          <p:cNvSpPr txBox="1"/>
          <p:nvPr/>
        </p:nvSpPr>
        <p:spPr>
          <a:xfrm>
            <a:off x="1403648" y="6309320"/>
            <a:ext cx="3384376" cy="400110"/>
          </a:xfrm>
          <a:prstGeom prst="rect">
            <a:avLst/>
          </a:prstGeom>
          <a:noFill/>
        </p:spPr>
        <p:txBody>
          <a:bodyPr wrap="square" rtlCol="0">
            <a:spAutoFit/>
          </a:bodyPr>
          <a:lstStyle/>
          <a:p>
            <a:r>
              <a:rPr lang="es-ES" dirty="0" smtClean="0">
                <a:latin typeface="+mn-lt"/>
              </a:rPr>
              <a:t>14 de noviembre del 2014</a:t>
            </a:r>
            <a:endParaRPr lang="es-ES" dirty="0">
              <a:latin typeface="+mn-lt"/>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428596" y="357166"/>
            <a:ext cx="8358246" cy="862034"/>
          </a:xfrm>
          <a:effectLst>
            <a:outerShdw blurRad="50800" dist="38100" algn="l" rotWithShape="0">
              <a:prstClr val="black">
                <a:alpha val="40000"/>
              </a:prstClr>
            </a:outerShdw>
          </a:effectLst>
        </p:spPr>
        <p:txBody>
          <a:bodyPr/>
          <a:lstStyle/>
          <a:p>
            <a:pPr algn="ctr" eaLnBrk="1" fontAlgn="auto" hangingPunct="1">
              <a:spcAft>
                <a:spcPts val="0"/>
              </a:spcAft>
              <a:defRPr/>
            </a:pPr>
            <a:r>
              <a:rPr lang="es-ES" dirty="0" smtClean="0">
                <a:solidFill>
                  <a:schemeClr val="tx1"/>
                </a:solidFill>
              </a:rPr>
              <a:t>INDICE</a:t>
            </a:r>
            <a:endParaRPr lang="es-ES" dirty="0">
              <a:solidFill>
                <a:schemeClr val="tx1"/>
              </a:solidFill>
            </a:endParaRPr>
          </a:p>
        </p:txBody>
      </p:sp>
      <p:sp>
        <p:nvSpPr>
          <p:cNvPr id="5" name="4 CuadroTexto"/>
          <p:cNvSpPr txBox="1"/>
          <p:nvPr/>
        </p:nvSpPr>
        <p:spPr>
          <a:xfrm>
            <a:off x="755576" y="1196752"/>
            <a:ext cx="7632848" cy="8402300"/>
          </a:xfrm>
          <a:prstGeom prst="rect">
            <a:avLst/>
          </a:prstGeom>
          <a:noFill/>
        </p:spPr>
        <p:txBody>
          <a:bodyPr wrap="square" rtlCol="0">
            <a:spAutoFit/>
          </a:bodyPr>
          <a:lstStyle/>
          <a:p>
            <a:pPr>
              <a:buFont typeface="Wingdings" pitchFamily="2" charset="2"/>
              <a:buChar char="v"/>
            </a:pPr>
            <a:r>
              <a:rPr lang="es-ES" dirty="0" smtClean="0">
                <a:latin typeface="+mn-lt"/>
              </a:rPr>
              <a:t> Introducción:……………………………………………………………………………….1</a:t>
            </a:r>
          </a:p>
          <a:p>
            <a:pPr>
              <a:buFont typeface="Wingdings" pitchFamily="2" charset="2"/>
              <a:buChar char="v"/>
            </a:pPr>
            <a:r>
              <a:rPr lang="es-ES" dirty="0" smtClean="0">
                <a:latin typeface="+mn-lt"/>
              </a:rPr>
              <a:t>Los paisajes naturales……………………………………………………………………1</a:t>
            </a:r>
          </a:p>
          <a:p>
            <a:pPr>
              <a:buFont typeface="Wingdings" pitchFamily="2" charset="2"/>
              <a:buChar char="v"/>
            </a:pPr>
            <a:r>
              <a:rPr lang="es-ES" dirty="0" smtClean="0">
                <a:latin typeface="+mn-lt"/>
              </a:rPr>
              <a:t>Los paisajes cálidos……………………………………………………………………….3</a:t>
            </a:r>
          </a:p>
          <a:p>
            <a:pPr>
              <a:buFont typeface="Wingdings" pitchFamily="2" charset="2"/>
              <a:buChar char="v"/>
            </a:pPr>
            <a:r>
              <a:rPr lang="es-ES" dirty="0" smtClean="0">
                <a:latin typeface="+mn-lt"/>
              </a:rPr>
              <a:t>La selva ecuatorial………………………………………………………...................4</a:t>
            </a:r>
          </a:p>
          <a:p>
            <a:pPr>
              <a:buFont typeface="Wingdings" pitchFamily="2" charset="2"/>
              <a:buChar char="v"/>
            </a:pPr>
            <a:r>
              <a:rPr lang="es-ES" dirty="0" smtClean="0">
                <a:latin typeface="+mn-lt"/>
              </a:rPr>
              <a:t>El bosque tropical………………………………………………………...................6</a:t>
            </a:r>
          </a:p>
          <a:p>
            <a:pPr>
              <a:buFont typeface="Wingdings" pitchFamily="2" charset="2"/>
              <a:buChar char="v"/>
            </a:pPr>
            <a:r>
              <a:rPr lang="es-ES" dirty="0" smtClean="0">
                <a:latin typeface="+mn-lt"/>
              </a:rPr>
              <a:t>La sabana……………………………………………………………………………………..8</a:t>
            </a:r>
          </a:p>
          <a:p>
            <a:pPr>
              <a:buFont typeface="Wingdings" pitchFamily="2" charset="2"/>
              <a:buChar char="v"/>
            </a:pPr>
            <a:r>
              <a:rPr lang="es-ES" dirty="0" smtClean="0">
                <a:latin typeface="+mn-lt"/>
              </a:rPr>
              <a:t>Desierto cálidos……………………………………………………………………….….10</a:t>
            </a:r>
          </a:p>
          <a:p>
            <a:pPr>
              <a:buFont typeface="Wingdings" pitchFamily="2" charset="2"/>
              <a:buChar char="v"/>
            </a:pPr>
            <a:r>
              <a:rPr lang="es-ES" dirty="0" smtClean="0">
                <a:latin typeface="+mn-lt"/>
              </a:rPr>
              <a:t>Los paisajes templados…………………………………………………………….….12</a:t>
            </a:r>
          </a:p>
          <a:p>
            <a:pPr>
              <a:buFont typeface="Wingdings" pitchFamily="2" charset="2"/>
              <a:buChar char="v"/>
            </a:pPr>
            <a:r>
              <a:rPr lang="es-ES" dirty="0" smtClean="0">
                <a:latin typeface="+mn-lt"/>
              </a:rPr>
              <a:t>El bosque y matorral mediterráneo……………………………………………..13</a:t>
            </a:r>
          </a:p>
          <a:p>
            <a:pPr>
              <a:buFont typeface="Wingdings" pitchFamily="2" charset="2"/>
              <a:buChar char="v"/>
            </a:pPr>
            <a:r>
              <a:rPr lang="es-ES" dirty="0" smtClean="0">
                <a:latin typeface="+mn-lt"/>
              </a:rPr>
              <a:t>El bosque caducifolio……………………………………………………………….….15</a:t>
            </a:r>
          </a:p>
          <a:p>
            <a:pPr>
              <a:buFont typeface="Wingdings" pitchFamily="2" charset="2"/>
              <a:buChar char="v"/>
            </a:pPr>
            <a:r>
              <a:rPr lang="es-ES" dirty="0" smtClean="0">
                <a:latin typeface="+mn-lt"/>
              </a:rPr>
              <a:t>El bosque de coníferas o taiga……………………………………………..……...17</a:t>
            </a:r>
          </a:p>
          <a:p>
            <a:pPr>
              <a:buFont typeface="Wingdings" pitchFamily="2" charset="2"/>
              <a:buChar char="v"/>
            </a:pPr>
            <a:r>
              <a:rPr lang="es-ES" dirty="0" smtClean="0">
                <a:latin typeface="+mn-lt"/>
              </a:rPr>
              <a:t>Los paisajes fríos…………………………………………………………..........……..18</a:t>
            </a:r>
          </a:p>
          <a:p>
            <a:pPr>
              <a:buFont typeface="Wingdings" pitchFamily="2" charset="2"/>
              <a:buChar char="v"/>
            </a:pPr>
            <a:r>
              <a:rPr lang="es-ES" dirty="0" smtClean="0">
                <a:latin typeface="+mn-lt"/>
              </a:rPr>
              <a:t>La tundra……………………………………………..……………………………..……...19</a:t>
            </a:r>
          </a:p>
          <a:p>
            <a:pPr>
              <a:buFont typeface="Wingdings" pitchFamily="2" charset="2"/>
              <a:buChar char="v"/>
            </a:pPr>
            <a:r>
              <a:rPr lang="es-ES" dirty="0" smtClean="0">
                <a:latin typeface="+mn-lt"/>
              </a:rPr>
              <a:t>Los hielos perpetuos………………………………………………………………..….21</a:t>
            </a:r>
          </a:p>
          <a:p>
            <a:pPr>
              <a:buFont typeface="Wingdings" pitchFamily="2" charset="2"/>
              <a:buChar char="v"/>
            </a:pPr>
            <a:r>
              <a:rPr lang="es-ES" dirty="0" smtClean="0">
                <a:latin typeface="+mn-lt"/>
              </a:rPr>
              <a:t>Alta montaña……………………………………………………………………………..22</a:t>
            </a:r>
          </a:p>
          <a:p>
            <a:pPr>
              <a:buFont typeface="Wingdings" pitchFamily="2" charset="2"/>
              <a:buChar char="v"/>
            </a:pPr>
            <a:r>
              <a:rPr lang="es-ES" dirty="0" smtClean="0">
                <a:latin typeface="+mn-lt"/>
              </a:rPr>
              <a:t>Conclusión …………………………………………………………………………………</a:t>
            </a:r>
          </a:p>
          <a:p>
            <a:pPr>
              <a:buFont typeface="Wingdings" pitchFamily="2" charset="2"/>
              <a:buChar char="v"/>
            </a:pPr>
            <a:endParaRPr lang="es-ES" dirty="0" smtClean="0">
              <a:latin typeface="+mn-lt"/>
            </a:endParaRPr>
          </a:p>
          <a:p>
            <a:pPr>
              <a:buFont typeface="Wingdings" pitchFamily="2" charset="2"/>
              <a:buChar char="v"/>
            </a:pPr>
            <a:endParaRPr lang="es-ES" dirty="0" smtClean="0">
              <a:latin typeface="+mn-lt"/>
            </a:endParaRPr>
          </a:p>
          <a:p>
            <a:pPr>
              <a:buFont typeface="Wingdings" pitchFamily="2" charset="2"/>
              <a:buChar char="v"/>
            </a:pPr>
            <a:endParaRPr lang="es-ES" dirty="0" smtClean="0">
              <a:latin typeface="+mn-lt"/>
            </a:endParaRPr>
          </a:p>
          <a:p>
            <a:pPr>
              <a:buFont typeface="Wingdings" pitchFamily="2" charset="2"/>
              <a:buChar char="v"/>
            </a:pPr>
            <a:endParaRPr lang="es-ES" dirty="0" smtClean="0">
              <a:latin typeface="+mn-lt"/>
            </a:endParaRPr>
          </a:p>
          <a:p>
            <a:pPr>
              <a:buFont typeface="Wingdings" pitchFamily="2" charset="2"/>
              <a:buChar char="v"/>
            </a:pPr>
            <a:endParaRPr lang="es-ES" dirty="0" smtClean="0">
              <a:latin typeface="+mn-lt"/>
            </a:endParaRPr>
          </a:p>
          <a:p>
            <a:pPr>
              <a:buFont typeface="Wingdings" pitchFamily="2" charset="2"/>
              <a:buChar char="v"/>
            </a:pPr>
            <a:endParaRPr lang="es-ES" dirty="0" smtClean="0">
              <a:latin typeface="+mn-lt"/>
            </a:endParaRPr>
          </a:p>
          <a:p>
            <a:pPr>
              <a:buFont typeface="Wingdings" pitchFamily="2" charset="2"/>
              <a:buChar char="v"/>
            </a:pPr>
            <a:endParaRPr lang="es-ES" dirty="0" smtClean="0">
              <a:latin typeface="+mn-lt"/>
            </a:endParaRPr>
          </a:p>
          <a:p>
            <a:pPr>
              <a:buFont typeface="Wingdings" pitchFamily="2" charset="2"/>
              <a:buChar char="v"/>
            </a:pPr>
            <a:endParaRPr lang="es-ES" dirty="0" smtClean="0">
              <a:latin typeface="+mn-lt"/>
            </a:endParaRPr>
          </a:p>
          <a:p>
            <a:pPr>
              <a:buFont typeface="Wingdings" pitchFamily="2" charset="2"/>
              <a:buChar char="v"/>
            </a:pPr>
            <a:endParaRPr lang="es-ES" dirty="0" smtClean="0">
              <a:latin typeface="+mn-lt"/>
            </a:endParaRPr>
          </a:p>
          <a:p>
            <a:pPr>
              <a:buFont typeface="Wingdings" pitchFamily="2" charset="2"/>
              <a:buChar char="v"/>
            </a:pPr>
            <a:endParaRPr lang="es-ES" dirty="0">
              <a:latin typeface="+mn-lt"/>
            </a:endParaRPr>
          </a:p>
        </p:txBody>
      </p:sp>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1 Marcador de contenido"/>
          <p:cNvSpPr>
            <a:spLocks noGrp="1"/>
          </p:cNvSpPr>
          <p:nvPr>
            <p:ph idx="1"/>
          </p:nvPr>
        </p:nvSpPr>
        <p:spPr>
          <a:xfrm>
            <a:off x="357158" y="1124744"/>
            <a:ext cx="3854802" cy="5733256"/>
          </a:xfrm>
        </p:spPr>
        <p:txBody>
          <a:bodyPr/>
          <a:lstStyle/>
          <a:p>
            <a:pPr eaLnBrk="1" hangingPunct="1">
              <a:buFont typeface="Wingdings 2" pitchFamily="18" charset="2"/>
              <a:buNone/>
            </a:pPr>
            <a:r>
              <a:rPr lang="es-ES" sz="2000" dirty="0" smtClean="0"/>
              <a:t>    Llamamos paisaje a una zona geográfica  de extensión variable que presentan unas características que la diferencian de otras zonas.</a:t>
            </a:r>
          </a:p>
          <a:p>
            <a:pPr eaLnBrk="1" hangingPunct="1">
              <a:buFont typeface="Wingdings 2" pitchFamily="18" charset="2"/>
              <a:buNone/>
            </a:pPr>
            <a:r>
              <a:rPr lang="es-ES" sz="2000" dirty="0" smtClean="0"/>
              <a:t>Hay dos paisajes .</a:t>
            </a:r>
          </a:p>
          <a:p>
            <a:pPr eaLnBrk="1" hangingPunct="1">
              <a:buFont typeface="Wingdings 2" pitchFamily="18" charset="2"/>
              <a:buNone/>
            </a:pPr>
            <a:r>
              <a:rPr lang="es-ES" sz="2000" dirty="0" smtClean="0"/>
              <a:t>Natural : aquel que no ha sido modificado por el hombre Esta formado por los elementos del medio físico y los seres vivos  que habitan en el .Estos </a:t>
            </a:r>
            <a:r>
              <a:rPr lang="es-ES" sz="2400" dirty="0" smtClean="0"/>
              <a:t>se </a:t>
            </a:r>
            <a:r>
              <a:rPr lang="es-ES" sz="2000" dirty="0" smtClean="0"/>
              <a:t>influyen mutuamente .Así por ejemplo .</a:t>
            </a:r>
          </a:p>
          <a:p>
            <a:pPr eaLnBrk="1" hangingPunct="1">
              <a:buFont typeface="Wingdings 2" pitchFamily="18" charset="2"/>
              <a:buNone/>
            </a:pPr>
            <a:r>
              <a:rPr lang="es-ES" sz="2000" dirty="0" smtClean="0"/>
              <a:t>Los factores del clima modifican el relieve y ejerce una acción erosiva y transportadora de esos materiales .  </a:t>
            </a:r>
          </a:p>
        </p:txBody>
      </p:sp>
      <p:sp>
        <p:nvSpPr>
          <p:cNvPr id="3" name="2 Título"/>
          <p:cNvSpPr>
            <a:spLocks noGrp="1"/>
          </p:cNvSpPr>
          <p:nvPr>
            <p:ph type="title"/>
          </p:nvPr>
        </p:nvSpPr>
        <p:spPr>
          <a:xfrm>
            <a:off x="457200" y="152400"/>
            <a:ext cx="8229600" cy="972344"/>
          </a:xfrm>
        </p:spPr>
        <p:txBody>
          <a:bodyPr/>
          <a:lstStyle/>
          <a:p>
            <a:pPr eaLnBrk="1" fontAlgn="auto" hangingPunct="1">
              <a:spcAft>
                <a:spcPts val="0"/>
              </a:spcAft>
              <a:defRPr/>
            </a:pPr>
            <a:r>
              <a:rPr lang="es-ES" dirty="0" smtClean="0">
                <a:solidFill>
                  <a:schemeClr val="tx1"/>
                </a:solidFill>
              </a:rPr>
              <a:t>        Los paisajes naturales </a:t>
            </a:r>
            <a:endParaRPr lang="es-ES" dirty="0">
              <a:solidFill>
                <a:schemeClr val="tx1"/>
              </a:solidFill>
            </a:endParaRPr>
          </a:p>
        </p:txBody>
      </p:sp>
      <p:sp>
        <p:nvSpPr>
          <p:cNvPr id="4" name="3 CuadroTexto"/>
          <p:cNvSpPr txBox="1"/>
          <p:nvPr/>
        </p:nvSpPr>
        <p:spPr>
          <a:xfrm>
            <a:off x="8501090" y="6143644"/>
            <a:ext cx="327607" cy="400110"/>
          </a:xfrm>
          <a:prstGeom prst="rect">
            <a:avLst/>
          </a:prstGeom>
          <a:noFill/>
        </p:spPr>
        <p:txBody>
          <a:bodyPr wrap="square" rtlCol="0">
            <a:spAutoFit/>
          </a:bodyPr>
          <a:lstStyle/>
          <a:p>
            <a:r>
              <a:rPr lang="es-ES" dirty="0" smtClean="0"/>
              <a:t>1</a:t>
            </a:r>
            <a:endParaRPr lang="es-ES" dirty="0"/>
          </a:p>
        </p:txBody>
      </p:sp>
      <p:pic>
        <p:nvPicPr>
          <p:cNvPr id="5" name="4 Imagen" descr="images.jpg"/>
          <p:cNvPicPr>
            <a:picLocks noChangeAspect="1"/>
          </p:cNvPicPr>
          <p:nvPr/>
        </p:nvPicPr>
        <p:blipFill>
          <a:blip r:embed="rId2" cstate="print"/>
          <a:stretch>
            <a:fillRect/>
          </a:stretch>
        </p:blipFill>
        <p:spPr>
          <a:xfrm rot="376171">
            <a:off x="4876642" y="1463802"/>
            <a:ext cx="3685059" cy="2063633"/>
          </a:xfrm>
          <a:prstGeom prst="rect">
            <a:avLst/>
          </a:prstGeom>
          <a:ln>
            <a:noFill/>
          </a:ln>
          <a:effectLst>
            <a:softEdge rad="112500"/>
          </a:effectLst>
        </p:spPr>
      </p:pic>
      <p:pic>
        <p:nvPicPr>
          <p:cNvPr id="6" name="5 Imagen" descr="descarga.jpg"/>
          <p:cNvPicPr>
            <a:picLocks noChangeAspect="1"/>
          </p:cNvPicPr>
          <p:nvPr/>
        </p:nvPicPr>
        <p:blipFill>
          <a:blip r:embed="rId3" cstate="print"/>
          <a:stretch>
            <a:fillRect/>
          </a:stretch>
        </p:blipFill>
        <p:spPr>
          <a:xfrm rot="21259934">
            <a:off x="4542983" y="3762486"/>
            <a:ext cx="3755259" cy="2340426"/>
          </a:xfrm>
          <a:prstGeom prst="rect">
            <a:avLst/>
          </a:prstGeom>
          <a:ln>
            <a:noFill/>
          </a:ln>
          <a:effectLst>
            <a:softEdge rad="112500"/>
          </a:effectLst>
        </p:spPr>
      </p:pic>
    </p:spTree>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4 CuadroTexto"/>
          <p:cNvSpPr txBox="1">
            <a:spLocks noChangeArrowheads="1"/>
          </p:cNvSpPr>
          <p:nvPr/>
        </p:nvSpPr>
        <p:spPr bwMode="auto">
          <a:xfrm>
            <a:off x="1000125" y="1071563"/>
            <a:ext cx="7215188" cy="4832092"/>
          </a:xfrm>
          <a:prstGeom prst="rect">
            <a:avLst/>
          </a:prstGeom>
          <a:noFill/>
          <a:ln w="9525">
            <a:noFill/>
            <a:miter lim="800000"/>
            <a:headEnd/>
            <a:tailEnd/>
          </a:ln>
        </p:spPr>
        <p:txBody>
          <a:bodyPr>
            <a:spAutoFit/>
          </a:bodyPr>
          <a:lstStyle/>
          <a:p>
            <a:r>
              <a:rPr lang="es-ES" sz="2400" dirty="0">
                <a:latin typeface="+mj-lt"/>
              </a:rPr>
              <a:t>El otro tipo de suelo favorece o no el desarrollo de la vegetación , también  dependerá de los factores climáticos .El clima ,las aguas ,el tipo de suelo ,el relieve y la vegetación de una zona determinada la fauna que viva en ella</a:t>
            </a:r>
            <a:r>
              <a:rPr lang="es-ES" sz="2400" dirty="0" smtClean="0">
                <a:latin typeface="+mj-lt"/>
              </a:rPr>
              <a:t>.</a:t>
            </a:r>
          </a:p>
          <a:p>
            <a:endParaRPr lang="es-ES" sz="2400" dirty="0" smtClean="0">
              <a:latin typeface="+mj-lt"/>
            </a:endParaRPr>
          </a:p>
          <a:p>
            <a:endParaRPr lang="es-ES" sz="2400" dirty="0">
              <a:latin typeface="+mj-lt"/>
            </a:endParaRPr>
          </a:p>
          <a:p>
            <a:r>
              <a:rPr lang="es-ES" sz="2400" dirty="0">
                <a:latin typeface="+mj-lt"/>
              </a:rPr>
              <a:t>Humanizado: medio natural que ha sido transformado por el ser humano. El medio natural de convierte en humanizado cuando en el se construyen carreteras ,puertos ,embalses, se realizan actividades (agrarias, industriales turísticas….)</a:t>
            </a:r>
          </a:p>
          <a:p>
            <a:endParaRPr lang="es-ES" dirty="0"/>
          </a:p>
        </p:txBody>
      </p:sp>
      <p:sp>
        <p:nvSpPr>
          <p:cNvPr id="3" name="2 CuadroTexto"/>
          <p:cNvSpPr txBox="1"/>
          <p:nvPr/>
        </p:nvSpPr>
        <p:spPr>
          <a:xfrm>
            <a:off x="8572528" y="6000768"/>
            <a:ext cx="256169" cy="400110"/>
          </a:xfrm>
          <a:prstGeom prst="rect">
            <a:avLst/>
          </a:prstGeom>
          <a:noFill/>
        </p:spPr>
        <p:txBody>
          <a:bodyPr wrap="square" rtlCol="0">
            <a:spAutoFit/>
          </a:bodyPr>
          <a:lstStyle/>
          <a:p>
            <a:r>
              <a:rPr lang="es-ES" dirty="0" smtClean="0"/>
              <a:t>2</a:t>
            </a:r>
            <a:endParaRPr lang="es-ES" dirty="0"/>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068960"/>
            <a:ext cx="8229600" cy="792088"/>
          </a:xfrm>
          <a:effectLst>
            <a:outerShdw blurRad="50800" dist="38100" dir="5400000" algn="t" rotWithShape="0">
              <a:prstClr val="black">
                <a:alpha val="40000"/>
              </a:prstClr>
            </a:outerShdw>
          </a:effectLst>
        </p:spPr>
        <p:txBody>
          <a:bodyPr>
            <a:normAutofit/>
          </a:bodyPr>
          <a:lstStyle/>
          <a:p>
            <a:pPr algn="ctr"/>
            <a:r>
              <a:rPr lang="es-ES" dirty="0" smtClean="0">
                <a:solidFill>
                  <a:schemeClr val="tx1"/>
                </a:solidFill>
              </a:rPr>
              <a:t>Los paisajes cálidos</a:t>
            </a:r>
            <a:endParaRPr lang="es-ES" dirty="0">
              <a:solidFill>
                <a:schemeClr val="tx1"/>
              </a:solidFill>
            </a:endParaRPr>
          </a:p>
        </p:txBody>
      </p:sp>
      <p:pic>
        <p:nvPicPr>
          <p:cNvPr id="3" name="2 Imagen" descr="images (1).jpg"/>
          <p:cNvPicPr>
            <a:picLocks noChangeAspect="1"/>
          </p:cNvPicPr>
          <p:nvPr/>
        </p:nvPicPr>
        <p:blipFill>
          <a:blip r:embed="rId2" cstate="print"/>
          <a:stretch>
            <a:fillRect/>
          </a:stretch>
        </p:blipFill>
        <p:spPr>
          <a:xfrm rot="20929368">
            <a:off x="1094438" y="555642"/>
            <a:ext cx="3175230" cy="2321046"/>
          </a:xfrm>
          <a:prstGeom prst="rect">
            <a:avLst/>
          </a:prstGeom>
          <a:ln>
            <a:noFill/>
          </a:ln>
          <a:effectLst>
            <a:glow rad="101600">
              <a:schemeClr val="accent3">
                <a:satMod val="175000"/>
                <a:alpha val="40000"/>
              </a:schemeClr>
            </a:glow>
            <a:outerShdw blurRad="190500" algn="tl" rotWithShape="0">
              <a:srgbClr val="000000">
                <a:alpha val="70000"/>
              </a:srgbClr>
            </a:outerShdw>
          </a:effectLst>
        </p:spPr>
      </p:pic>
      <p:pic>
        <p:nvPicPr>
          <p:cNvPr id="4" name="3 Imagen" descr="images (2).jpg"/>
          <p:cNvPicPr>
            <a:picLocks noChangeAspect="1"/>
          </p:cNvPicPr>
          <p:nvPr/>
        </p:nvPicPr>
        <p:blipFill>
          <a:blip r:embed="rId3" cstate="print"/>
          <a:stretch>
            <a:fillRect/>
          </a:stretch>
        </p:blipFill>
        <p:spPr>
          <a:xfrm rot="353614">
            <a:off x="4633558" y="4351071"/>
            <a:ext cx="2809073" cy="2103322"/>
          </a:xfrm>
          <a:prstGeom prst="roundRect">
            <a:avLst>
              <a:gd name="adj" fmla="val 8594"/>
            </a:avLst>
          </a:prstGeom>
          <a:solidFill>
            <a:srgbClr val="FFFFFF">
              <a:shade val="85000"/>
            </a:srgbClr>
          </a:solidFill>
          <a:ln>
            <a:noFill/>
          </a:ln>
          <a:effectLst>
            <a:glow rad="139700">
              <a:schemeClr val="accent3">
                <a:satMod val="175000"/>
                <a:alpha val="40000"/>
              </a:schemeClr>
            </a:glow>
            <a:reflection blurRad="12700" stA="38000" endPos="28000" dist="5000" dir="5400000" sy="-100000" algn="bl" rotWithShape="0"/>
          </a:effectLst>
        </p:spPr>
      </p:pic>
      <p:sp>
        <p:nvSpPr>
          <p:cNvPr id="5" name="4 CuadroTexto"/>
          <p:cNvSpPr txBox="1"/>
          <p:nvPr/>
        </p:nvSpPr>
        <p:spPr>
          <a:xfrm>
            <a:off x="8532440" y="6165304"/>
            <a:ext cx="432048" cy="400110"/>
          </a:xfrm>
          <a:prstGeom prst="rect">
            <a:avLst/>
          </a:prstGeom>
          <a:noFill/>
        </p:spPr>
        <p:txBody>
          <a:bodyPr wrap="square" rtlCol="0">
            <a:spAutoFit/>
          </a:bodyPr>
          <a:lstStyle/>
          <a:p>
            <a:r>
              <a:rPr lang="es-ES" dirty="0" smtClean="0"/>
              <a:t>3</a:t>
            </a:r>
            <a:endParaRPr lang="es-ES" dirty="0"/>
          </a:p>
        </p:txBody>
      </p:sp>
    </p:spTree>
  </p:cSld>
  <p:clrMapOvr>
    <a:masterClrMapping/>
  </p:clrMapOvr>
  <p:transition>
    <p:zoom dir="in"/>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457200" y="152400"/>
            <a:ext cx="8229600" cy="972344"/>
          </a:xfrm>
          <a:effectLst>
            <a:outerShdw blurRad="50800" dist="38100" dir="5400000" algn="t" rotWithShape="0">
              <a:prstClr val="black">
                <a:alpha val="40000"/>
              </a:prstClr>
            </a:outerShdw>
          </a:effectLst>
        </p:spPr>
        <p:txBody>
          <a:bodyPr>
            <a:normAutofit/>
          </a:bodyPr>
          <a:lstStyle/>
          <a:p>
            <a:pPr algn="ctr" eaLnBrk="1" fontAlgn="auto" hangingPunct="1">
              <a:spcAft>
                <a:spcPts val="0"/>
              </a:spcAft>
              <a:defRPr/>
            </a:pPr>
            <a:r>
              <a:rPr lang="es-ES" dirty="0" smtClean="0">
                <a:solidFill>
                  <a:schemeClr val="tx1"/>
                </a:solidFill>
              </a:rPr>
              <a:t>La selva ecuatorial</a:t>
            </a:r>
            <a:endParaRPr lang="es-ES" dirty="0">
              <a:solidFill>
                <a:schemeClr val="tx1"/>
              </a:solidFill>
            </a:endParaRPr>
          </a:p>
        </p:txBody>
      </p:sp>
      <p:sp>
        <p:nvSpPr>
          <p:cNvPr id="22536" name="5 CuadroTexto"/>
          <p:cNvSpPr txBox="1">
            <a:spLocks noChangeArrowheads="1"/>
          </p:cNvSpPr>
          <p:nvPr/>
        </p:nvSpPr>
        <p:spPr bwMode="auto">
          <a:xfrm>
            <a:off x="857250" y="1124745"/>
            <a:ext cx="4794870" cy="5355312"/>
          </a:xfrm>
          <a:prstGeom prst="rect">
            <a:avLst/>
          </a:prstGeom>
          <a:noFill/>
          <a:ln w="9525">
            <a:noFill/>
            <a:miter lim="800000"/>
            <a:headEnd/>
            <a:tailEnd/>
          </a:ln>
        </p:spPr>
        <p:txBody>
          <a:bodyPr wrap="square">
            <a:spAutoFit/>
          </a:bodyPr>
          <a:lstStyle/>
          <a:p>
            <a:r>
              <a:rPr lang="es-ES" sz="1800" dirty="0">
                <a:latin typeface="Constantia" pitchFamily="18" charset="0"/>
              </a:rPr>
              <a:t>Se extienden por todos </a:t>
            </a:r>
            <a:r>
              <a:rPr lang="es-ES" sz="1800" dirty="0" smtClean="0">
                <a:latin typeface="Constantia" pitchFamily="18" charset="0"/>
              </a:rPr>
              <a:t>los </a:t>
            </a:r>
            <a:r>
              <a:rPr lang="es-ES" sz="1800" dirty="0">
                <a:latin typeface="Constantia" pitchFamily="18" charset="0"/>
              </a:rPr>
              <a:t>continentes, excepto Europa y </a:t>
            </a:r>
            <a:r>
              <a:rPr lang="es-ES" sz="1800" dirty="0" smtClean="0">
                <a:latin typeface="Constantia" pitchFamily="18" charset="0"/>
              </a:rPr>
              <a:t>la Antártida.</a:t>
            </a:r>
            <a:endParaRPr lang="es-ES" sz="1800" dirty="0">
              <a:latin typeface="Constantia" pitchFamily="18" charset="0"/>
            </a:endParaRPr>
          </a:p>
          <a:p>
            <a:endParaRPr lang="es-ES" sz="1800" dirty="0" smtClean="0">
              <a:latin typeface="Constantia" pitchFamily="18" charset="0"/>
            </a:endParaRPr>
          </a:p>
          <a:p>
            <a:r>
              <a:rPr lang="es-ES" sz="1800" dirty="0" smtClean="0">
                <a:latin typeface="Constantia" pitchFamily="18" charset="0"/>
              </a:rPr>
              <a:t>En </a:t>
            </a:r>
            <a:r>
              <a:rPr lang="es-ES" sz="1800" dirty="0">
                <a:latin typeface="Constantia" pitchFamily="18" charset="0"/>
              </a:rPr>
              <a:t>la selva ecuatorial </a:t>
            </a:r>
            <a:r>
              <a:rPr lang="es-ES" sz="1800" dirty="0" smtClean="0">
                <a:latin typeface="Constantia" pitchFamily="18" charset="0"/>
              </a:rPr>
              <a:t> tiene temperaturas elevadas y </a:t>
            </a:r>
            <a:r>
              <a:rPr lang="es-ES" sz="1800" dirty="0">
                <a:latin typeface="Constantia" pitchFamily="18" charset="0"/>
              </a:rPr>
              <a:t>precipitaciones constantes. </a:t>
            </a:r>
          </a:p>
          <a:p>
            <a:endParaRPr lang="es-ES" sz="1800" dirty="0" smtClean="0">
              <a:latin typeface="Constantia" pitchFamily="18" charset="0"/>
            </a:endParaRPr>
          </a:p>
          <a:p>
            <a:pPr>
              <a:buFont typeface="Wingdings" pitchFamily="2" charset="2"/>
              <a:buChar char="v"/>
            </a:pPr>
            <a:r>
              <a:rPr lang="es-ES" sz="1800" b="1" dirty="0" smtClean="0">
                <a:latin typeface="Constantia" pitchFamily="18" charset="0"/>
              </a:rPr>
              <a:t>La </a:t>
            </a:r>
            <a:r>
              <a:rPr lang="es-ES" sz="1800" b="1" dirty="0">
                <a:latin typeface="Constantia" pitchFamily="18" charset="0"/>
              </a:rPr>
              <a:t>vegetación </a:t>
            </a:r>
            <a:r>
              <a:rPr lang="es-ES" sz="1800" dirty="0">
                <a:latin typeface="Constantia" pitchFamily="18" charset="0"/>
              </a:rPr>
              <a:t>es un bosque denso, formado por numerosas especies de árboles de hoja perenne, como la caoba y el ébano.</a:t>
            </a:r>
          </a:p>
          <a:p>
            <a:endParaRPr lang="es-ES" sz="1800" dirty="0" smtClean="0">
              <a:latin typeface="Constantia" pitchFamily="18" charset="0"/>
            </a:endParaRPr>
          </a:p>
          <a:p>
            <a:r>
              <a:rPr lang="es-ES" sz="1800" dirty="0" smtClean="0">
                <a:latin typeface="Constantia" pitchFamily="18" charset="0"/>
              </a:rPr>
              <a:t> En </a:t>
            </a:r>
            <a:r>
              <a:rPr lang="es-ES" sz="1800" dirty="0">
                <a:latin typeface="Constantia" pitchFamily="18" charset="0"/>
              </a:rPr>
              <a:t>el sotobosque se desarrollan plantas adaptadas a la vida en los árboles, insectos, reptiles y anfibios .</a:t>
            </a:r>
          </a:p>
          <a:p>
            <a:endParaRPr lang="es-ES" sz="1800" dirty="0" smtClean="0">
              <a:latin typeface="Constantia" pitchFamily="18" charset="0"/>
            </a:endParaRPr>
          </a:p>
          <a:p>
            <a:r>
              <a:rPr lang="es-ES" sz="1800" dirty="0" smtClean="0">
                <a:latin typeface="Constantia" pitchFamily="18" charset="0"/>
              </a:rPr>
              <a:t>Por </a:t>
            </a:r>
            <a:r>
              <a:rPr lang="es-ES" sz="1800" dirty="0">
                <a:latin typeface="Constantia" pitchFamily="18" charset="0"/>
              </a:rPr>
              <a:t>sus características es un medio poco aportado para el hombre, esta poco poblado. </a:t>
            </a:r>
          </a:p>
          <a:p>
            <a:endParaRPr lang="es-ES" sz="1800" dirty="0">
              <a:latin typeface="Constantia" pitchFamily="18" charset="0"/>
            </a:endParaRPr>
          </a:p>
          <a:p>
            <a:endParaRPr lang="es-ES" sz="1800" dirty="0">
              <a:latin typeface="Constantia" pitchFamily="18" charset="0"/>
            </a:endParaRPr>
          </a:p>
          <a:p>
            <a:endParaRPr lang="es-ES" sz="1800" dirty="0">
              <a:latin typeface="Constantia" pitchFamily="18" charset="0"/>
            </a:endParaRPr>
          </a:p>
        </p:txBody>
      </p:sp>
      <p:sp>
        <p:nvSpPr>
          <p:cNvPr id="7" name="6 CuadroTexto"/>
          <p:cNvSpPr txBox="1"/>
          <p:nvPr/>
        </p:nvSpPr>
        <p:spPr>
          <a:xfrm>
            <a:off x="8388424" y="6309320"/>
            <a:ext cx="504056" cy="400110"/>
          </a:xfrm>
          <a:prstGeom prst="rect">
            <a:avLst/>
          </a:prstGeom>
          <a:noFill/>
        </p:spPr>
        <p:txBody>
          <a:bodyPr wrap="square" rtlCol="0">
            <a:spAutoFit/>
          </a:bodyPr>
          <a:lstStyle/>
          <a:p>
            <a:r>
              <a:rPr lang="es-ES" dirty="0" smtClean="0"/>
              <a:t>4</a:t>
            </a:r>
            <a:endParaRPr lang="es-ES" dirty="0"/>
          </a:p>
        </p:txBody>
      </p:sp>
      <p:pic>
        <p:nvPicPr>
          <p:cNvPr id="8" name="7 Imagen" descr="images (3).jpg"/>
          <p:cNvPicPr>
            <a:picLocks noChangeAspect="1"/>
          </p:cNvPicPr>
          <p:nvPr/>
        </p:nvPicPr>
        <p:blipFill>
          <a:blip r:embed="rId2" cstate="print"/>
          <a:stretch>
            <a:fillRect/>
          </a:stretch>
        </p:blipFill>
        <p:spPr>
          <a:xfrm rot="267594">
            <a:off x="5718015" y="1278253"/>
            <a:ext cx="2962193" cy="1955510"/>
          </a:xfrm>
          <a:prstGeom prst="rect">
            <a:avLst/>
          </a:prstGeom>
        </p:spPr>
      </p:pic>
      <p:pic>
        <p:nvPicPr>
          <p:cNvPr id="10" name="9 Imagen" descr="images (4).jpg"/>
          <p:cNvPicPr>
            <a:picLocks noChangeAspect="1"/>
          </p:cNvPicPr>
          <p:nvPr/>
        </p:nvPicPr>
        <p:blipFill>
          <a:blip r:embed="rId3" cstate="print"/>
          <a:stretch>
            <a:fillRect/>
          </a:stretch>
        </p:blipFill>
        <p:spPr>
          <a:xfrm rot="21301330">
            <a:off x="5763969" y="3693331"/>
            <a:ext cx="2876626" cy="2355688"/>
          </a:xfrm>
          <a:prstGeom prst="rect">
            <a:avLst/>
          </a:prstGeom>
        </p:spPr>
      </p:pic>
    </p:spTree>
  </p:cSld>
  <p:clrMapOvr>
    <a:masterClrMapping/>
  </p:clrMapOvr>
  <p:transition>
    <p:split orient="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9" name="5 CuadroTexto"/>
          <p:cNvSpPr txBox="1">
            <a:spLocks noChangeArrowheads="1"/>
          </p:cNvSpPr>
          <p:nvPr/>
        </p:nvSpPr>
        <p:spPr bwMode="auto">
          <a:xfrm>
            <a:off x="900113" y="549275"/>
            <a:ext cx="6572250" cy="4093428"/>
          </a:xfrm>
          <a:prstGeom prst="rect">
            <a:avLst/>
          </a:prstGeom>
          <a:noFill/>
          <a:ln w="9525">
            <a:noFill/>
            <a:miter lim="800000"/>
            <a:headEnd/>
            <a:tailEnd/>
          </a:ln>
        </p:spPr>
        <p:txBody>
          <a:bodyPr>
            <a:spAutoFit/>
          </a:bodyPr>
          <a:lstStyle/>
          <a:p>
            <a:r>
              <a:rPr lang="es-ES" dirty="0">
                <a:latin typeface="Constantia" pitchFamily="18" charset="0"/>
              </a:rPr>
              <a:t>Sus recursos son la madera, los minerales de su subsuelo, tierras para sus cultivos  y pastos para el ganado. </a:t>
            </a:r>
          </a:p>
          <a:p>
            <a:endParaRPr lang="es-ES" dirty="0">
              <a:latin typeface="Constantia" pitchFamily="18" charset="0"/>
            </a:endParaRPr>
          </a:p>
          <a:p>
            <a:r>
              <a:rPr lang="es-ES" b="1" dirty="0" smtClean="0">
                <a:latin typeface="Constantia" pitchFamily="18" charset="0"/>
              </a:rPr>
              <a:t>Problemas:</a:t>
            </a:r>
            <a:endParaRPr lang="es-ES" b="1" dirty="0">
              <a:latin typeface="Constantia" pitchFamily="18" charset="0"/>
            </a:endParaRPr>
          </a:p>
          <a:p>
            <a:pPr>
              <a:buFont typeface="Wingdings" pitchFamily="2" charset="2"/>
              <a:buChar char="v"/>
            </a:pPr>
            <a:r>
              <a:rPr lang="es-ES" dirty="0" smtClean="0">
                <a:latin typeface="Constantia" pitchFamily="18" charset="0"/>
              </a:rPr>
              <a:t>la  </a:t>
            </a:r>
            <a:r>
              <a:rPr lang="es-ES" dirty="0">
                <a:latin typeface="Constantia" pitchFamily="18" charset="0"/>
              </a:rPr>
              <a:t>sobreexplotación  y  el  agotamiento  de  los  suelos  pobres </a:t>
            </a:r>
          </a:p>
          <a:p>
            <a:pPr>
              <a:buFont typeface="Arial" charset="0"/>
              <a:buChar char="•"/>
            </a:pPr>
            <a:endParaRPr lang="es-ES" dirty="0">
              <a:latin typeface="Constantia" pitchFamily="18" charset="0"/>
            </a:endParaRPr>
          </a:p>
          <a:p>
            <a:pPr>
              <a:buFont typeface="Wingdings" pitchFamily="2" charset="2"/>
              <a:buChar char="v"/>
            </a:pPr>
            <a:r>
              <a:rPr lang="es-ES" dirty="0">
                <a:latin typeface="Constantia" pitchFamily="18" charset="0"/>
              </a:rPr>
              <a:t> la  deforestación  ocasionada  por  las  campañas  maderas  o por  la  búsqueda  de  nuevo  suelos  para  las  actividades agracias  </a:t>
            </a:r>
            <a:endParaRPr lang="es-ES" dirty="0" smtClean="0">
              <a:latin typeface="Constantia" pitchFamily="18" charset="0"/>
            </a:endParaRPr>
          </a:p>
          <a:p>
            <a:endParaRPr lang="es-ES" dirty="0">
              <a:latin typeface="Constantia" pitchFamily="18" charset="0"/>
            </a:endParaRPr>
          </a:p>
          <a:p>
            <a:pPr>
              <a:buFont typeface="Wingdings" pitchFamily="2" charset="2"/>
              <a:buChar char="v"/>
            </a:pPr>
            <a:r>
              <a:rPr lang="es-ES" dirty="0" smtClean="0">
                <a:latin typeface="Constantia" pitchFamily="18" charset="0"/>
              </a:rPr>
              <a:t>La </a:t>
            </a:r>
            <a:r>
              <a:rPr lang="es-ES" dirty="0">
                <a:latin typeface="Constantia" pitchFamily="18" charset="0"/>
              </a:rPr>
              <a:t>comunicación  de   suelos  y  aguas  por  las  actividades mineras </a:t>
            </a:r>
          </a:p>
        </p:txBody>
      </p:sp>
      <p:sp>
        <p:nvSpPr>
          <p:cNvPr id="6" name="5 CuadroTexto"/>
          <p:cNvSpPr txBox="1"/>
          <p:nvPr/>
        </p:nvSpPr>
        <p:spPr>
          <a:xfrm>
            <a:off x="8316416" y="5949280"/>
            <a:ext cx="395536" cy="400110"/>
          </a:xfrm>
          <a:prstGeom prst="rect">
            <a:avLst/>
          </a:prstGeom>
          <a:noFill/>
        </p:spPr>
        <p:txBody>
          <a:bodyPr wrap="square" rtlCol="0">
            <a:spAutoFit/>
          </a:bodyPr>
          <a:lstStyle/>
          <a:p>
            <a:r>
              <a:rPr lang="es-ES" dirty="0" smtClean="0"/>
              <a:t>5</a:t>
            </a:r>
            <a:endParaRPr lang="es-ES" dirty="0"/>
          </a:p>
        </p:txBody>
      </p:sp>
      <p:pic>
        <p:nvPicPr>
          <p:cNvPr id="7" name="6 Imagen" descr="images (5).jpg"/>
          <p:cNvPicPr>
            <a:picLocks noChangeAspect="1"/>
          </p:cNvPicPr>
          <p:nvPr/>
        </p:nvPicPr>
        <p:blipFill>
          <a:blip r:embed="rId2" cstate="print"/>
          <a:stretch>
            <a:fillRect/>
          </a:stretch>
        </p:blipFill>
        <p:spPr>
          <a:xfrm>
            <a:off x="4089324" y="4437112"/>
            <a:ext cx="3218980" cy="2159205"/>
          </a:xfrm>
          <a:prstGeom prst="rect">
            <a:avLst/>
          </a:prstGeom>
          <a:ln>
            <a:noFill/>
          </a:ln>
          <a:effectLst>
            <a:glow rad="101600">
              <a:schemeClr val="accent1">
                <a:satMod val="175000"/>
                <a:alpha val="40000"/>
              </a:schemeClr>
            </a:glow>
            <a:outerShdw blurRad="292100" dist="139700" dir="2700000" algn="tl" rotWithShape="0">
              <a:srgbClr val="333333">
                <a:alpha val="65000"/>
              </a:srgbClr>
            </a:outerShdw>
          </a:effectLst>
        </p:spPr>
      </p:pic>
    </p:spTree>
  </p:cSld>
  <p:clrMapOvr>
    <a:masterClrMapping/>
  </p:clrMapOvr>
  <p:transition spd="slow">
    <p:strips dir="l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457200" y="152400"/>
            <a:ext cx="8229600" cy="972344"/>
          </a:xfrm>
          <a:effectLst>
            <a:outerShdw blurRad="50800" dist="38100" dir="5400000" algn="t" rotWithShape="0">
              <a:prstClr val="black">
                <a:alpha val="40000"/>
              </a:prstClr>
            </a:outerShdw>
          </a:effectLst>
        </p:spPr>
        <p:txBody>
          <a:bodyPr>
            <a:normAutofit fontScale="90000"/>
          </a:bodyPr>
          <a:lstStyle/>
          <a:p>
            <a:pPr eaLnBrk="1" fontAlgn="auto" hangingPunct="1">
              <a:spcAft>
                <a:spcPts val="0"/>
              </a:spcAft>
              <a:defRPr/>
            </a:pPr>
            <a:r>
              <a:rPr lang="es-ES" b="1" i="1" dirty="0" smtClean="0">
                <a:solidFill>
                  <a:schemeClr val="tx2"/>
                </a:solidFill>
              </a:rPr>
              <a:t>               </a:t>
            </a:r>
            <a:br>
              <a:rPr lang="es-ES" b="1" i="1" dirty="0" smtClean="0">
                <a:solidFill>
                  <a:schemeClr val="tx2"/>
                </a:solidFill>
              </a:rPr>
            </a:br>
            <a:r>
              <a:rPr lang="es-ES" b="1" i="1" dirty="0" smtClean="0">
                <a:solidFill>
                  <a:schemeClr val="tx1"/>
                </a:solidFill>
              </a:rPr>
              <a:t>                 </a:t>
            </a:r>
            <a:r>
              <a:rPr lang="es-ES" sz="4400" b="1" i="1" dirty="0" smtClean="0">
                <a:solidFill>
                  <a:schemeClr val="tx1"/>
                </a:solidFill>
              </a:rPr>
              <a:t>El bosque tropical    </a:t>
            </a:r>
            <a:endParaRPr lang="es-ES" sz="4400" b="1" i="1" dirty="0">
              <a:solidFill>
                <a:schemeClr val="tx1"/>
              </a:solidFill>
            </a:endParaRPr>
          </a:p>
        </p:txBody>
      </p:sp>
      <p:sp>
        <p:nvSpPr>
          <p:cNvPr id="24584" name="4 CuadroTexto"/>
          <p:cNvSpPr txBox="1">
            <a:spLocks noChangeArrowheads="1"/>
          </p:cNvSpPr>
          <p:nvPr/>
        </p:nvSpPr>
        <p:spPr bwMode="auto">
          <a:xfrm>
            <a:off x="611188" y="1196753"/>
            <a:ext cx="8001000" cy="1015663"/>
          </a:xfrm>
          <a:prstGeom prst="rect">
            <a:avLst/>
          </a:prstGeom>
          <a:noFill/>
          <a:ln w="9525">
            <a:noFill/>
            <a:miter lim="800000"/>
            <a:headEnd/>
            <a:tailEnd/>
          </a:ln>
        </p:spPr>
        <p:txBody>
          <a:bodyPr wrap="square">
            <a:spAutoFit/>
          </a:bodyPr>
          <a:lstStyle/>
          <a:p>
            <a:r>
              <a:rPr lang="es-ES" dirty="0">
                <a:latin typeface="Constantia" pitchFamily="18" charset="0"/>
              </a:rPr>
              <a:t>Se localiza en las zonas de clima tropical </a:t>
            </a:r>
            <a:r>
              <a:rPr lang="es-ES" dirty="0" smtClean="0">
                <a:latin typeface="Constantia" pitchFamily="18" charset="0"/>
              </a:rPr>
              <a:t>más  </a:t>
            </a:r>
            <a:r>
              <a:rPr lang="es-ES" dirty="0">
                <a:latin typeface="Constantia" pitchFamily="18" charset="0"/>
              </a:rPr>
              <a:t>lluvioso</a:t>
            </a:r>
            <a:r>
              <a:rPr lang="es-ES" dirty="0" smtClean="0">
                <a:latin typeface="Constantia" pitchFamily="18" charset="0"/>
              </a:rPr>
              <a:t>, </a:t>
            </a:r>
            <a:r>
              <a:rPr lang="es-ES" dirty="0">
                <a:latin typeface="Constantia" pitchFamily="18" charset="0"/>
              </a:rPr>
              <a:t>temperaturas  elevadas todo el año y dos  estaciones ,una mas </a:t>
            </a:r>
            <a:r>
              <a:rPr lang="es-ES" dirty="0" smtClean="0">
                <a:latin typeface="Constantia" pitchFamily="18" charset="0"/>
              </a:rPr>
              <a:t>larga y  </a:t>
            </a:r>
            <a:r>
              <a:rPr lang="es-ES" dirty="0">
                <a:latin typeface="Constantia" pitchFamily="18" charset="0"/>
              </a:rPr>
              <a:t>lluviosa ,y </a:t>
            </a:r>
            <a:r>
              <a:rPr lang="es-ES" dirty="0" smtClean="0">
                <a:latin typeface="Constantia" pitchFamily="18" charset="0"/>
              </a:rPr>
              <a:t>otra más seca y </a:t>
            </a:r>
            <a:r>
              <a:rPr lang="es-ES" dirty="0">
                <a:latin typeface="Constantia" pitchFamily="18" charset="0"/>
              </a:rPr>
              <a:t>corta </a:t>
            </a:r>
            <a:r>
              <a:rPr lang="es-ES" dirty="0" smtClean="0">
                <a:latin typeface="Constantia" pitchFamily="18" charset="0"/>
              </a:rPr>
              <a:t>.</a:t>
            </a:r>
          </a:p>
        </p:txBody>
      </p:sp>
      <p:sp>
        <p:nvSpPr>
          <p:cNvPr id="24585" name="6 CuadroTexto"/>
          <p:cNvSpPr txBox="1">
            <a:spLocks noChangeArrowheads="1"/>
          </p:cNvSpPr>
          <p:nvPr/>
        </p:nvSpPr>
        <p:spPr bwMode="auto">
          <a:xfrm>
            <a:off x="539750" y="2132856"/>
            <a:ext cx="8283575" cy="4401205"/>
          </a:xfrm>
          <a:prstGeom prst="rect">
            <a:avLst/>
          </a:prstGeom>
          <a:noFill/>
          <a:ln w="9525">
            <a:noFill/>
            <a:miter lim="800000"/>
            <a:headEnd/>
            <a:tailEnd/>
          </a:ln>
        </p:spPr>
        <p:txBody>
          <a:bodyPr wrap="square">
            <a:spAutoFit/>
          </a:bodyPr>
          <a:lstStyle/>
          <a:p>
            <a:pPr>
              <a:buFont typeface="Wingdings" pitchFamily="2" charset="2"/>
              <a:buChar char="v"/>
            </a:pPr>
            <a:endParaRPr lang="es-ES" b="1" dirty="0" smtClean="0">
              <a:latin typeface="Constantia" pitchFamily="18" charset="0"/>
            </a:endParaRPr>
          </a:p>
          <a:p>
            <a:pPr>
              <a:buFont typeface="Wingdings" pitchFamily="2" charset="2"/>
              <a:buChar char="v"/>
            </a:pPr>
            <a:r>
              <a:rPr lang="es-ES" b="1" dirty="0" smtClean="0">
                <a:latin typeface="Constantia" pitchFamily="18" charset="0"/>
              </a:rPr>
              <a:t>La vegetación  </a:t>
            </a:r>
            <a:r>
              <a:rPr lang="es-ES" dirty="0" smtClean="0">
                <a:latin typeface="Constantia" pitchFamily="18" charset="0"/>
              </a:rPr>
              <a:t>es un bosque de árboles menos altos y mas separados entre si que los de la selva  ecuatorial .Se mezclan especies tropicales  como [palmeras ] y templadas  de algún tipo de [roble].En las zonas de clima  </a:t>
            </a:r>
            <a:r>
              <a:rPr lang="es-ES" dirty="0" err="1" smtClean="0">
                <a:latin typeface="Constantia" pitchFamily="18" charset="0"/>
              </a:rPr>
              <a:t>monzónico</a:t>
            </a:r>
            <a:r>
              <a:rPr lang="es-ES" dirty="0" smtClean="0">
                <a:latin typeface="Constantia" pitchFamily="18" charset="0"/>
              </a:rPr>
              <a:t> [lluvias torrenciales en verano ] se da la variedad de bosque tropical “monódico” en el que aparecen árboles de hoja caduca, como la teca.</a:t>
            </a:r>
          </a:p>
          <a:p>
            <a:endParaRPr lang="es-ES" dirty="0" smtClean="0">
              <a:latin typeface="Constantia" pitchFamily="18" charset="0"/>
            </a:endParaRPr>
          </a:p>
          <a:p>
            <a:pPr>
              <a:buFont typeface="Wingdings" pitchFamily="2" charset="2"/>
              <a:buChar char="v"/>
            </a:pPr>
            <a:r>
              <a:rPr lang="es-ES" dirty="0" smtClean="0">
                <a:latin typeface="Constantia" pitchFamily="18" charset="0"/>
              </a:rPr>
              <a:t>El </a:t>
            </a:r>
            <a:r>
              <a:rPr lang="es-ES" dirty="0">
                <a:latin typeface="Constantia" pitchFamily="18" charset="0"/>
              </a:rPr>
              <a:t>suelo es algo mas fértil que el de selva ecuatorial </a:t>
            </a:r>
            <a:r>
              <a:rPr lang="es-ES" dirty="0" smtClean="0">
                <a:latin typeface="Constantia" pitchFamily="18" charset="0"/>
              </a:rPr>
              <a:t>.</a:t>
            </a:r>
          </a:p>
          <a:p>
            <a:endParaRPr lang="es-ES" dirty="0">
              <a:latin typeface="Constantia" pitchFamily="18" charset="0"/>
            </a:endParaRPr>
          </a:p>
          <a:p>
            <a:pPr>
              <a:buFont typeface="Wingdings" pitchFamily="2" charset="2"/>
              <a:buChar char="v"/>
            </a:pPr>
            <a:r>
              <a:rPr lang="es-ES" b="1" dirty="0">
                <a:latin typeface="Constantia" pitchFamily="18" charset="0"/>
              </a:rPr>
              <a:t>La fauna </a:t>
            </a:r>
            <a:r>
              <a:rPr lang="es-ES" dirty="0">
                <a:latin typeface="Constantia" pitchFamily="18" charset="0"/>
              </a:rPr>
              <a:t>es variada, destacando las aves, los murciélagos ,los insectos ,los reptiles ,los simios ,etc.…….Este tampoco es un medio demasiado apropiado para el hombre .En cuanto a recursos y problemas ,vale lo mismo que para el paisaje ecuatorial.</a:t>
            </a:r>
          </a:p>
        </p:txBody>
      </p:sp>
      <p:sp>
        <p:nvSpPr>
          <p:cNvPr id="5" name="4 CuadroTexto"/>
          <p:cNvSpPr txBox="1"/>
          <p:nvPr/>
        </p:nvSpPr>
        <p:spPr>
          <a:xfrm>
            <a:off x="8244408" y="6093296"/>
            <a:ext cx="432048" cy="400110"/>
          </a:xfrm>
          <a:prstGeom prst="rect">
            <a:avLst/>
          </a:prstGeom>
          <a:noFill/>
        </p:spPr>
        <p:txBody>
          <a:bodyPr wrap="square" rtlCol="0">
            <a:spAutoFit/>
          </a:bodyPr>
          <a:lstStyle/>
          <a:p>
            <a:r>
              <a:rPr lang="es-ES" dirty="0" smtClean="0"/>
              <a:t>6</a:t>
            </a:r>
            <a:endParaRPr lang="es-ES" dirty="0"/>
          </a:p>
        </p:txBody>
      </p:sp>
    </p:spTree>
  </p:cSld>
  <p:clrMapOvr>
    <a:masterClrMapping/>
  </p:clrMapOvr>
  <p:transition>
    <p:wheel spokes="3"/>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descarga (1).jpg"/>
          <p:cNvPicPr>
            <a:picLocks noChangeAspect="1"/>
          </p:cNvPicPr>
          <p:nvPr/>
        </p:nvPicPr>
        <p:blipFill>
          <a:blip r:embed="rId2" cstate="print"/>
          <a:stretch>
            <a:fillRect/>
          </a:stretch>
        </p:blipFill>
        <p:spPr>
          <a:xfrm>
            <a:off x="341010" y="447643"/>
            <a:ext cx="4084917" cy="2796958"/>
          </a:xfrm>
          <a:prstGeom prst="rect">
            <a:avLst/>
          </a:prstGeom>
          <a:ln>
            <a:noFill/>
          </a:ln>
          <a:effectLst>
            <a:softEdge rad="112500"/>
          </a:effectLst>
        </p:spPr>
      </p:pic>
      <p:pic>
        <p:nvPicPr>
          <p:cNvPr id="3" name="2 Imagen" descr="descarga (2).jpg"/>
          <p:cNvPicPr>
            <a:picLocks noChangeAspect="1"/>
          </p:cNvPicPr>
          <p:nvPr/>
        </p:nvPicPr>
        <p:blipFill>
          <a:blip r:embed="rId3" cstate="print"/>
          <a:stretch>
            <a:fillRect/>
          </a:stretch>
        </p:blipFill>
        <p:spPr>
          <a:xfrm>
            <a:off x="4499992" y="2852936"/>
            <a:ext cx="4326878" cy="3240982"/>
          </a:xfrm>
          <a:prstGeom prst="rect">
            <a:avLst/>
          </a:prstGeom>
          <a:ln>
            <a:noFill/>
          </a:ln>
          <a:effectLst>
            <a:softEdge rad="112500"/>
          </a:effectLst>
        </p:spPr>
      </p:pic>
      <p:pic>
        <p:nvPicPr>
          <p:cNvPr id="4" name="3 Imagen" descr="images (6).jpg"/>
          <p:cNvPicPr>
            <a:picLocks noChangeAspect="1"/>
          </p:cNvPicPr>
          <p:nvPr/>
        </p:nvPicPr>
        <p:blipFill>
          <a:blip r:embed="rId4" cstate="print"/>
          <a:stretch>
            <a:fillRect/>
          </a:stretch>
        </p:blipFill>
        <p:spPr>
          <a:xfrm>
            <a:off x="4621730" y="517614"/>
            <a:ext cx="4203473" cy="2219685"/>
          </a:xfrm>
          <a:prstGeom prst="rect">
            <a:avLst/>
          </a:prstGeom>
          <a:ln>
            <a:noFill/>
          </a:ln>
          <a:effectLst>
            <a:softEdge rad="112500"/>
          </a:effectLst>
        </p:spPr>
      </p:pic>
      <p:pic>
        <p:nvPicPr>
          <p:cNvPr id="5" name="4 Imagen" descr="images (7).jpg"/>
          <p:cNvPicPr>
            <a:picLocks noChangeAspect="1"/>
          </p:cNvPicPr>
          <p:nvPr/>
        </p:nvPicPr>
        <p:blipFill>
          <a:blip r:embed="rId5" cstate="print"/>
          <a:stretch>
            <a:fillRect/>
          </a:stretch>
        </p:blipFill>
        <p:spPr>
          <a:xfrm>
            <a:off x="611560" y="3501007"/>
            <a:ext cx="3672408" cy="2680998"/>
          </a:xfrm>
          <a:prstGeom prst="rect">
            <a:avLst/>
          </a:prstGeom>
          <a:ln>
            <a:noFill/>
          </a:ln>
          <a:effectLst>
            <a:softEdge rad="112500"/>
          </a:effectLst>
        </p:spPr>
      </p:pic>
      <p:sp>
        <p:nvSpPr>
          <p:cNvPr id="6" name="5 CuadroTexto"/>
          <p:cNvSpPr txBox="1"/>
          <p:nvPr/>
        </p:nvSpPr>
        <p:spPr>
          <a:xfrm>
            <a:off x="8532440" y="6237312"/>
            <a:ext cx="432048" cy="400110"/>
          </a:xfrm>
          <a:prstGeom prst="rect">
            <a:avLst/>
          </a:prstGeom>
          <a:noFill/>
        </p:spPr>
        <p:txBody>
          <a:bodyPr wrap="square" rtlCol="0">
            <a:spAutoFit/>
          </a:bodyPr>
          <a:lstStyle/>
          <a:p>
            <a:r>
              <a:rPr lang="es-ES" dirty="0" smtClean="0"/>
              <a:t>7</a:t>
            </a:r>
            <a:endParaRPr lang="es-ES" dirty="0"/>
          </a:p>
        </p:txBody>
      </p:sp>
    </p:spTree>
  </p:cSld>
  <p:clrMapOvr>
    <a:masterClrMapping/>
  </p:clrMapOvr>
  <p:transition>
    <p:strips dir="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457200" y="152400"/>
            <a:ext cx="8229600" cy="972344"/>
          </a:xfrm>
          <a:effectLst>
            <a:outerShdw blurRad="50800" dist="38100" dir="5400000" algn="t" rotWithShape="0">
              <a:prstClr val="black">
                <a:alpha val="40000"/>
              </a:prstClr>
            </a:outerShdw>
          </a:effectLst>
        </p:spPr>
        <p:txBody>
          <a:bodyPr/>
          <a:lstStyle/>
          <a:p>
            <a:pPr eaLnBrk="1" fontAlgn="auto" hangingPunct="1">
              <a:spcAft>
                <a:spcPts val="0"/>
              </a:spcAft>
              <a:defRPr/>
            </a:pPr>
            <a:r>
              <a:rPr lang="es-ES" dirty="0" smtClean="0"/>
              <a:t>                   </a:t>
            </a:r>
            <a:r>
              <a:rPr lang="es-ES" dirty="0" smtClean="0">
                <a:solidFill>
                  <a:schemeClr val="tx1"/>
                </a:solidFill>
              </a:rPr>
              <a:t>La sabana    </a:t>
            </a:r>
            <a:endParaRPr lang="es-ES" dirty="0">
              <a:solidFill>
                <a:schemeClr val="tx1"/>
              </a:solidFill>
            </a:endParaRPr>
          </a:p>
        </p:txBody>
      </p:sp>
      <p:sp>
        <p:nvSpPr>
          <p:cNvPr id="5" name="4 CuadroTexto"/>
          <p:cNvSpPr txBox="1"/>
          <p:nvPr/>
        </p:nvSpPr>
        <p:spPr>
          <a:xfrm>
            <a:off x="1043608" y="1268760"/>
            <a:ext cx="7429552" cy="6555641"/>
          </a:xfrm>
          <a:prstGeom prst="rect">
            <a:avLst/>
          </a:prstGeom>
          <a:noFill/>
        </p:spPr>
        <p:txBody>
          <a:bodyPr wrap="square" rtlCol="0">
            <a:spAutoFit/>
          </a:bodyPr>
          <a:lstStyle/>
          <a:p>
            <a:pPr>
              <a:buFont typeface="Wingdings" pitchFamily="2" charset="2"/>
              <a:buChar char="v"/>
            </a:pPr>
            <a:r>
              <a:rPr lang="es-ES" dirty="0" smtClean="0">
                <a:latin typeface="+mn-lt"/>
              </a:rPr>
              <a:t>Las zonas de clima tropical hay dos estaciones: lluviosa y seca.</a:t>
            </a:r>
          </a:p>
          <a:p>
            <a:endParaRPr lang="es-ES" dirty="0" smtClean="0">
              <a:latin typeface="+mn-lt"/>
            </a:endParaRPr>
          </a:p>
          <a:p>
            <a:pPr>
              <a:buFont typeface="Wingdings" pitchFamily="2" charset="2"/>
              <a:buChar char="v"/>
            </a:pPr>
            <a:r>
              <a:rPr lang="es-ES" b="1" dirty="0" smtClean="0">
                <a:latin typeface="+mn-lt"/>
              </a:rPr>
              <a:t>La vegetación </a:t>
            </a:r>
            <a:r>
              <a:rPr lang="es-ES" dirty="0" smtClean="0">
                <a:latin typeface="+mn-lt"/>
              </a:rPr>
              <a:t>tienen  praderas de hierba altas y espesas, que pueden llegar hasta los dos metros de altura con la estación lluviosa, y se mueren o se secan  en la estación seca, árboles diseminados, adaptados a la estación seca  como baobabs o acacias. Las zonas donde la estación seca es más larga.</a:t>
            </a:r>
          </a:p>
          <a:p>
            <a:endParaRPr lang="es-ES" dirty="0" smtClean="0">
              <a:latin typeface="+mn-lt"/>
            </a:endParaRPr>
          </a:p>
          <a:p>
            <a:pPr>
              <a:buFont typeface="Wingdings" pitchFamily="2" charset="2"/>
              <a:buChar char="v"/>
            </a:pPr>
            <a:r>
              <a:rPr lang="es-ES" dirty="0" smtClean="0">
                <a:latin typeface="+mn-lt"/>
              </a:rPr>
              <a:t>Los suelos son pobres y muy expuestos a la emisión.</a:t>
            </a:r>
          </a:p>
          <a:p>
            <a:pPr>
              <a:buFont typeface="Wingdings" pitchFamily="2" charset="2"/>
              <a:buChar char="v"/>
            </a:pPr>
            <a:endParaRPr lang="es-ES" dirty="0" smtClean="0">
              <a:latin typeface="+mn-lt"/>
            </a:endParaRPr>
          </a:p>
          <a:p>
            <a:pPr>
              <a:buFont typeface="Wingdings" pitchFamily="2" charset="2"/>
              <a:buChar char="v"/>
            </a:pPr>
            <a:r>
              <a:rPr lang="es-ES" dirty="0" smtClean="0">
                <a:latin typeface="+mn-lt"/>
              </a:rPr>
              <a:t>La fauna es abundante, con grandes herbívoros y carnívoros. Tampoco es un medio adecuado para el hombre por la grandes temperaturas y los suelos fértiles.</a:t>
            </a:r>
          </a:p>
          <a:p>
            <a:pPr>
              <a:buFont typeface="Wingdings" pitchFamily="2" charset="2"/>
              <a:buChar char="v"/>
            </a:pPr>
            <a:endParaRPr lang="es-ES" dirty="0" smtClean="0">
              <a:latin typeface="+mn-lt"/>
            </a:endParaRPr>
          </a:p>
          <a:p>
            <a:pPr>
              <a:buFont typeface="Wingdings" pitchFamily="2" charset="2"/>
              <a:buChar char="v"/>
            </a:pPr>
            <a:r>
              <a:rPr lang="es-ES" b="1" dirty="0" smtClean="0">
                <a:latin typeface="+mn-lt"/>
              </a:rPr>
              <a:t>Recursos: </a:t>
            </a:r>
            <a:r>
              <a:rPr lang="es-ES" dirty="0" smtClean="0">
                <a:latin typeface="+mn-lt"/>
              </a:rPr>
              <a:t> madera, minerales del subsuelo, tierras para pastos.</a:t>
            </a:r>
          </a:p>
          <a:p>
            <a:pPr>
              <a:buFont typeface="Wingdings" pitchFamily="2" charset="2"/>
              <a:buChar char="v"/>
            </a:pPr>
            <a:endParaRPr lang="es-ES" b="1" dirty="0" smtClean="0">
              <a:solidFill>
                <a:schemeClr val="bg1"/>
              </a:solidFill>
            </a:endParaRPr>
          </a:p>
          <a:p>
            <a:endParaRPr lang="es-ES" dirty="0" smtClean="0">
              <a:solidFill>
                <a:schemeClr val="bg1"/>
              </a:solidFill>
            </a:endParaRPr>
          </a:p>
          <a:p>
            <a:endParaRPr lang="es-ES" dirty="0" smtClean="0">
              <a:solidFill>
                <a:schemeClr val="bg1"/>
              </a:solidFill>
            </a:endParaRPr>
          </a:p>
          <a:p>
            <a:endParaRPr lang="es-ES" dirty="0" smtClean="0">
              <a:solidFill>
                <a:schemeClr val="bg1"/>
              </a:solidFill>
            </a:endParaRPr>
          </a:p>
          <a:p>
            <a:endParaRPr lang="es-ES" dirty="0" smtClean="0">
              <a:solidFill>
                <a:schemeClr val="bg1"/>
              </a:solidFill>
            </a:endParaRPr>
          </a:p>
          <a:p>
            <a:endParaRPr lang="es-ES" dirty="0">
              <a:solidFill>
                <a:schemeClr val="bg1"/>
              </a:solidFill>
            </a:endParaRPr>
          </a:p>
        </p:txBody>
      </p:sp>
      <p:sp>
        <p:nvSpPr>
          <p:cNvPr id="7" name="6 CuadroTexto"/>
          <p:cNvSpPr txBox="1"/>
          <p:nvPr/>
        </p:nvSpPr>
        <p:spPr>
          <a:xfrm>
            <a:off x="8316416" y="6021288"/>
            <a:ext cx="648072" cy="400110"/>
          </a:xfrm>
          <a:prstGeom prst="rect">
            <a:avLst/>
          </a:prstGeom>
          <a:noFill/>
        </p:spPr>
        <p:txBody>
          <a:bodyPr wrap="square" rtlCol="0">
            <a:spAutoFit/>
          </a:bodyPr>
          <a:lstStyle/>
          <a:p>
            <a:r>
              <a:rPr lang="es-ES" dirty="0" smtClean="0"/>
              <a:t>8</a:t>
            </a:r>
            <a:endParaRPr lang="es-ES" dirty="0"/>
          </a:p>
        </p:txBody>
      </p:sp>
    </p:spTree>
  </p:cSld>
  <p:clrMapOvr>
    <a:masterClrMapping/>
  </p:clrMapOvr>
  <p:transition>
    <p:plus/>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467544" y="548680"/>
            <a:ext cx="3312368" cy="6247864"/>
          </a:xfrm>
          <a:prstGeom prst="rect">
            <a:avLst/>
          </a:prstGeom>
          <a:noFill/>
        </p:spPr>
        <p:txBody>
          <a:bodyPr wrap="square" rtlCol="0">
            <a:spAutoFit/>
          </a:bodyPr>
          <a:lstStyle/>
          <a:p>
            <a:pPr>
              <a:buFont typeface="Wingdings" pitchFamily="2" charset="2"/>
              <a:buChar char="v"/>
            </a:pPr>
            <a:r>
              <a:rPr lang="es-ES" b="1" dirty="0" smtClean="0">
                <a:latin typeface="+mn-lt"/>
              </a:rPr>
              <a:t>Problemas:  </a:t>
            </a:r>
            <a:r>
              <a:rPr lang="es-ES" b="1" dirty="0" smtClean="0">
                <a:solidFill>
                  <a:schemeClr val="bg1"/>
                </a:solidFill>
                <a:latin typeface="+mn-lt"/>
              </a:rPr>
              <a:t>                                                                                                     </a:t>
            </a:r>
          </a:p>
          <a:p>
            <a:pPr>
              <a:buFont typeface="Wingdings" pitchFamily="2" charset="2"/>
              <a:buChar char="v"/>
            </a:pPr>
            <a:endParaRPr lang="es-ES" b="1" dirty="0" smtClean="0">
              <a:solidFill>
                <a:schemeClr val="bg1"/>
              </a:solidFill>
              <a:latin typeface="+mn-lt"/>
            </a:endParaRPr>
          </a:p>
          <a:p>
            <a:pPr>
              <a:buFont typeface="Arial" pitchFamily="34" charset="0"/>
              <a:buChar char="•"/>
            </a:pPr>
            <a:r>
              <a:rPr lang="es-ES" b="1" dirty="0" smtClean="0">
                <a:latin typeface="+mn-lt"/>
              </a:rPr>
              <a:t> </a:t>
            </a:r>
            <a:r>
              <a:rPr lang="es-ES" sz="2400" dirty="0" smtClean="0">
                <a:latin typeface="+mn-lt"/>
              </a:rPr>
              <a:t>Agotamiento de los suelos por  cultivos y pastores excesivos.</a:t>
            </a:r>
          </a:p>
          <a:p>
            <a:endParaRPr lang="es-ES" sz="2400" dirty="0" smtClean="0">
              <a:latin typeface="+mn-lt"/>
            </a:endParaRPr>
          </a:p>
          <a:p>
            <a:pPr>
              <a:buFont typeface="Arial" pitchFamily="34" charset="0"/>
              <a:buChar char="•"/>
            </a:pPr>
            <a:r>
              <a:rPr lang="es-ES" sz="2400" dirty="0" smtClean="0">
                <a:latin typeface="+mn-lt"/>
              </a:rPr>
              <a:t>Deforestación </a:t>
            </a:r>
          </a:p>
          <a:p>
            <a:endParaRPr lang="es-ES" sz="2400" dirty="0" smtClean="0">
              <a:latin typeface="+mn-lt"/>
            </a:endParaRPr>
          </a:p>
          <a:p>
            <a:pPr>
              <a:buFont typeface="Arial" pitchFamily="34" charset="0"/>
              <a:buChar char="•"/>
            </a:pPr>
            <a:r>
              <a:rPr lang="es-ES" sz="2400" dirty="0" smtClean="0">
                <a:latin typeface="+mn-lt"/>
              </a:rPr>
              <a:t>Erosión del suelo</a:t>
            </a:r>
          </a:p>
          <a:p>
            <a:endParaRPr lang="es-ES" sz="2400" dirty="0" smtClean="0">
              <a:latin typeface="+mn-lt"/>
            </a:endParaRPr>
          </a:p>
          <a:p>
            <a:pPr>
              <a:buFont typeface="Arial" pitchFamily="34" charset="0"/>
              <a:buChar char="•"/>
            </a:pPr>
            <a:r>
              <a:rPr lang="es-ES" sz="2400" dirty="0" smtClean="0">
                <a:latin typeface="+mn-lt"/>
              </a:rPr>
              <a:t>Desertización</a:t>
            </a:r>
          </a:p>
          <a:p>
            <a:endParaRPr lang="es-ES" sz="2400" dirty="0" smtClean="0">
              <a:latin typeface="+mn-lt"/>
            </a:endParaRPr>
          </a:p>
          <a:p>
            <a:pPr>
              <a:buFont typeface="Arial" pitchFamily="34" charset="0"/>
              <a:buChar char="•"/>
            </a:pPr>
            <a:r>
              <a:rPr lang="es-ES" sz="2400" dirty="0" smtClean="0">
                <a:latin typeface="+mn-lt"/>
              </a:rPr>
              <a:t>Contaminación de aguas y suelos por productos químicos agrarios</a:t>
            </a:r>
          </a:p>
          <a:p>
            <a:pPr>
              <a:buFont typeface="Arial" pitchFamily="34" charset="0"/>
              <a:buChar char="•"/>
            </a:pPr>
            <a:endParaRPr lang="es-ES" sz="2400" b="1" dirty="0" smtClean="0">
              <a:latin typeface="+mn-lt"/>
            </a:endParaRPr>
          </a:p>
        </p:txBody>
      </p:sp>
      <p:sp>
        <p:nvSpPr>
          <p:cNvPr id="3" name="2 CuadroTexto"/>
          <p:cNvSpPr txBox="1"/>
          <p:nvPr/>
        </p:nvSpPr>
        <p:spPr>
          <a:xfrm>
            <a:off x="8388424" y="6093296"/>
            <a:ext cx="576064" cy="400110"/>
          </a:xfrm>
          <a:prstGeom prst="rect">
            <a:avLst/>
          </a:prstGeom>
          <a:noFill/>
        </p:spPr>
        <p:txBody>
          <a:bodyPr wrap="square" rtlCol="0">
            <a:spAutoFit/>
          </a:bodyPr>
          <a:lstStyle/>
          <a:p>
            <a:r>
              <a:rPr lang="es-ES" dirty="0" smtClean="0"/>
              <a:t>9</a:t>
            </a:r>
            <a:endParaRPr lang="es-ES" dirty="0"/>
          </a:p>
        </p:txBody>
      </p:sp>
      <p:pic>
        <p:nvPicPr>
          <p:cNvPr id="5" name="4 Imagen" descr="descarga.jpg"/>
          <p:cNvPicPr>
            <a:picLocks noChangeAspect="1"/>
          </p:cNvPicPr>
          <p:nvPr/>
        </p:nvPicPr>
        <p:blipFill>
          <a:blip r:embed="rId2" cstate="print"/>
          <a:stretch>
            <a:fillRect/>
          </a:stretch>
        </p:blipFill>
        <p:spPr>
          <a:xfrm rot="440390">
            <a:off x="4131877" y="412953"/>
            <a:ext cx="3987095" cy="2703116"/>
          </a:xfrm>
          <a:prstGeom prst="rect">
            <a:avLst/>
          </a:prstGeom>
          <a:ln>
            <a:noFill/>
          </a:ln>
          <a:effectLst>
            <a:softEdge rad="112500"/>
          </a:effectLst>
        </p:spPr>
      </p:pic>
      <p:pic>
        <p:nvPicPr>
          <p:cNvPr id="6" name="5 Imagen" descr="descarga (1).jpg"/>
          <p:cNvPicPr>
            <a:picLocks noChangeAspect="1"/>
          </p:cNvPicPr>
          <p:nvPr/>
        </p:nvPicPr>
        <p:blipFill>
          <a:blip r:embed="rId3" cstate="print"/>
          <a:stretch>
            <a:fillRect/>
          </a:stretch>
        </p:blipFill>
        <p:spPr>
          <a:xfrm>
            <a:off x="3962232" y="3556465"/>
            <a:ext cx="4066151" cy="2765580"/>
          </a:xfrm>
          <a:prstGeom prst="rect">
            <a:avLst/>
          </a:prstGeom>
          <a:ln>
            <a:noFill/>
          </a:ln>
          <a:effectLst>
            <a:softEdge rad="112500"/>
          </a:effectLst>
        </p:spPr>
      </p:pic>
    </p:spTree>
  </p:cSld>
  <p:clrMapOvr>
    <a:masterClrMapping/>
  </p:clrMapOvr>
  <p:transition>
    <p:circl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effectLst>
            <a:outerShdw blurRad="50800" dist="38100" dir="5400000" algn="t" rotWithShape="0">
              <a:prstClr val="black">
                <a:alpha val="40000"/>
              </a:prstClr>
            </a:outerShdw>
          </a:effectLst>
        </p:spPr>
        <p:txBody>
          <a:bodyPr/>
          <a:lstStyle/>
          <a:p>
            <a:pPr algn="ctr" eaLnBrk="1" fontAlgn="auto" hangingPunct="1">
              <a:spcAft>
                <a:spcPts val="0"/>
              </a:spcAft>
              <a:defRPr/>
            </a:pPr>
            <a:r>
              <a:rPr lang="es-ES" dirty="0" smtClean="0">
                <a:solidFill>
                  <a:schemeClr val="tx1"/>
                </a:solidFill>
              </a:rPr>
              <a:t>El desierto cálido </a:t>
            </a:r>
            <a:endParaRPr lang="es-ES" dirty="0">
              <a:solidFill>
                <a:schemeClr val="tx1"/>
              </a:solidFill>
            </a:endParaRPr>
          </a:p>
        </p:txBody>
      </p:sp>
      <p:sp>
        <p:nvSpPr>
          <p:cNvPr id="6" name="5 CuadroTexto"/>
          <p:cNvSpPr txBox="1"/>
          <p:nvPr/>
        </p:nvSpPr>
        <p:spPr>
          <a:xfrm>
            <a:off x="571472" y="1556792"/>
            <a:ext cx="7929618" cy="4093428"/>
          </a:xfrm>
          <a:prstGeom prst="rect">
            <a:avLst/>
          </a:prstGeom>
          <a:noFill/>
        </p:spPr>
        <p:txBody>
          <a:bodyPr wrap="square" rtlCol="0">
            <a:spAutoFit/>
          </a:bodyPr>
          <a:lstStyle/>
          <a:p>
            <a:pPr>
              <a:buFont typeface="Wingdings" pitchFamily="2" charset="2"/>
              <a:buChar char="v"/>
            </a:pPr>
            <a:r>
              <a:rPr lang="es-ES" dirty="0" smtClean="0">
                <a:latin typeface="+mn-lt"/>
              </a:rPr>
              <a:t>Corresponde a zonas  de clima desértico , se extiende a lo largo </a:t>
            </a:r>
          </a:p>
          <a:p>
            <a:r>
              <a:rPr lang="es-ES" dirty="0" smtClean="0">
                <a:latin typeface="+mn-lt"/>
              </a:rPr>
              <a:t>de los trópicos , las temperaturas son elevadas y  precipitaciones </a:t>
            </a:r>
          </a:p>
          <a:p>
            <a:r>
              <a:rPr lang="es-ES" dirty="0" smtClean="0">
                <a:latin typeface="+mn-lt"/>
              </a:rPr>
              <a:t>muy escasas .</a:t>
            </a:r>
          </a:p>
          <a:p>
            <a:endParaRPr lang="es-ES" dirty="0" smtClean="0">
              <a:latin typeface="+mn-lt"/>
            </a:endParaRPr>
          </a:p>
          <a:p>
            <a:pPr>
              <a:buFont typeface="Wingdings" pitchFamily="2" charset="2"/>
              <a:buChar char="v"/>
            </a:pPr>
            <a:r>
              <a:rPr lang="es-ES" b="1" dirty="0" smtClean="0">
                <a:latin typeface="+mn-lt"/>
              </a:rPr>
              <a:t>La vegetación </a:t>
            </a:r>
            <a:r>
              <a:rPr lang="es-ES" dirty="0" smtClean="0">
                <a:latin typeface="+mn-lt"/>
              </a:rPr>
              <a:t>es muy escasa de pequeños tamaños y muy dispersa </a:t>
            </a:r>
          </a:p>
          <a:p>
            <a:r>
              <a:rPr lang="es-ES" dirty="0" smtClean="0">
                <a:latin typeface="+mn-lt"/>
              </a:rPr>
              <a:t>y se adaptan  a la sequedad. Hay arbustos y cactus. En las zonas</a:t>
            </a:r>
          </a:p>
          <a:p>
            <a:pPr>
              <a:buFont typeface="Wingdings" pitchFamily="2" charset="2"/>
              <a:buChar char="v"/>
            </a:pPr>
            <a:r>
              <a:rPr lang="es-ES" dirty="0" smtClean="0">
                <a:latin typeface="+mn-lt"/>
              </a:rPr>
              <a:t>de donde salen las aguas subterráneas, hay palmeras.</a:t>
            </a:r>
          </a:p>
          <a:p>
            <a:endParaRPr lang="es-ES" dirty="0" smtClean="0">
              <a:latin typeface="+mn-lt"/>
            </a:endParaRPr>
          </a:p>
          <a:p>
            <a:pPr>
              <a:buFont typeface="Wingdings" pitchFamily="2" charset="2"/>
              <a:buChar char="v"/>
            </a:pPr>
            <a:r>
              <a:rPr lang="es-ES" dirty="0" smtClean="0"/>
              <a:t> </a:t>
            </a:r>
            <a:r>
              <a:rPr lang="es-ES" dirty="0" smtClean="0">
                <a:latin typeface="+mn-lt"/>
              </a:rPr>
              <a:t>El suelo es muy pobre rocoso y arenoso.</a:t>
            </a:r>
          </a:p>
          <a:p>
            <a:pPr>
              <a:buFont typeface="Wingdings" pitchFamily="2" charset="2"/>
              <a:buChar char="v"/>
            </a:pPr>
            <a:endParaRPr lang="es-ES" dirty="0" smtClean="0">
              <a:latin typeface="+mn-lt"/>
            </a:endParaRPr>
          </a:p>
          <a:p>
            <a:pPr>
              <a:buFont typeface="Wingdings" pitchFamily="2" charset="2"/>
              <a:buChar char="v"/>
            </a:pPr>
            <a:r>
              <a:rPr lang="es-ES" b="1" dirty="0" smtClean="0">
                <a:latin typeface="+mn-lt"/>
              </a:rPr>
              <a:t>La fauna </a:t>
            </a:r>
            <a:r>
              <a:rPr lang="es-ES" dirty="0" smtClean="0">
                <a:latin typeface="+mn-lt"/>
              </a:rPr>
              <a:t>es pobre y esta compuesta de serpientes, insectos y camellos, etc.</a:t>
            </a:r>
          </a:p>
          <a:p>
            <a:endParaRPr lang="es-ES" dirty="0">
              <a:latin typeface="+mn-lt"/>
            </a:endParaRPr>
          </a:p>
        </p:txBody>
      </p:sp>
      <p:sp>
        <p:nvSpPr>
          <p:cNvPr id="8" name="7 CuadroTexto"/>
          <p:cNvSpPr txBox="1"/>
          <p:nvPr/>
        </p:nvSpPr>
        <p:spPr>
          <a:xfrm>
            <a:off x="8460432" y="6165304"/>
            <a:ext cx="683568" cy="400110"/>
          </a:xfrm>
          <a:prstGeom prst="rect">
            <a:avLst/>
          </a:prstGeom>
          <a:noFill/>
        </p:spPr>
        <p:txBody>
          <a:bodyPr wrap="square" rtlCol="0">
            <a:spAutoFit/>
          </a:bodyPr>
          <a:lstStyle/>
          <a:p>
            <a:r>
              <a:rPr lang="es-ES" dirty="0" smtClean="0"/>
              <a:t>10</a:t>
            </a:r>
            <a:endParaRPr lang="es-ES" dirty="0"/>
          </a:p>
        </p:txBody>
      </p:sp>
    </p:spTree>
  </p:cSld>
  <p:clrMapOvr>
    <a:masterClrMapping/>
  </p:clrMapOvr>
  <p:transition>
    <p:newsfla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115616" y="692697"/>
            <a:ext cx="3240360" cy="5324535"/>
          </a:xfrm>
          <a:prstGeom prst="rect">
            <a:avLst/>
          </a:prstGeom>
          <a:noFill/>
        </p:spPr>
        <p:txBody>
          <a:bodyPr wrap="square" rtlCol="0">
            <a:spAutoFit/>
          </a:bodyPr>
          <a:lstStyle/>
          <a:p>
            <a:pPr>
              <a:buFont typeface="Wingdings" pitchFamily="2" charset="2"/>
              <a:buChar char="v"/>
            </a:pPr>
            <a:endParaRPr lang="es-ES" dirty="0" smtClean="0">
              <a:latin typeface="+mn-lt"/>
            </a:endParaRPr>
          </a:p>
          <a:p>
            <a:pPr>
              <a:buFont typeface="Wingdings" pitchFamily="2" charset="2"/>
              <a:buChar char="v"/>
            </a:pPr>
            <a:r>
              <a:rPr lang="es-ES" dirty="0" smtClean="0">
                <a:latin typeface="+mn-lt"/>
              </a:rPr>
              <a:t>Las condiciones climáticas son muy hostiles para la vida humana.</a:t>
            </a:r>
          </a:p>
          <a:p>
            <a:pPr>
              <a:buFont typeface="Wingdings" pitchFamily="2" charset="2"/>
              <a:buChar char="v"/>
            </a:pPr>
            <a:endParaRPr lang="es-ES" dirty="0" smtClean="0">
              <a:latin typeface="+mn-lt"/>
            </a:endParaRPr>
          </a:p>
          <a:p>
            <a:pPr>
              <a:buFont typeface="Wingdings" pitchFamily="2" charset="2"/>
              <a:buChar char="v"/>
            </a:pPr>
            <a:r>
              <a:rPr lang="es-ES" dirty="0" smtClean="0">
                <a:latin typeface="+mn-lt"/>
              </a:rPr>
              <a:t>Los principales recursos tiene que ver con la energía: petróleo, gas natural…</a:t>
            </a:r>
          </a:p>
          <a:p>
            <a:pPr>
              <a:buFont typeface="Wingdings" pitchFamily="2" charset="2"/>
              <a:buChar char="v"/>
            </a:pPr>
            <a:endParaRPr lang="es-ES" dirty="0" smtClean="0">
              <a:latin typeface="+mn-lt"/>
            </a:endParaRPr>
          </a:p>
          <a:p>
            <a:pPr>
              <a:buFont typeface="Wingdings" pitchFamily="2" charset="2"/>
              <a:buChar char="v"/>
            </a:pPr>
            <a:r>
              <a:rPr lang="es-ES" b="1" dirty="0" smtClean="0">
                <a:latin typeface="+mn-lt"/>
              </a:rPr>
              <a:t>Problemas:</a:t>
            </a:r>
          </a:p>
          <a:p>
            <a:pPr>
              <a:buFont typeface="Arial" pitchFamily="34" charset="0"/>
              <a:buChar char="•"/>
            </a:pPr>
            <a:r>
              <a:rPr lang="es-ES" b="1" dirty="0" smtClean="0">
                <a:latin typeface="+mn-lt"/>
              </a:rPr>
              <a:t> </a:t>
            </a:r>
            <a:r>
              <a:rPr lang="es-ES" dirty="0" smtClean="0">
                <a:latin typeface="+mn-lt"/>
              </a:rPr>
              <a:t>Erosión</a:t>
            </a:r>
          </a:p>
          <a:p>
            <a:pPr>
              <a:buFont typeface="Arial" pitchFamily="34" charset="0"/>
              <a:buChar char="•"/>
            </a:pPr>
            <a:r>
              <a:rPr lang="es-ES" dirty="0" smtClean="0">
                <a:latin typeface="+mn-lt"/>
              </a:rPr>
              <a:t>Desertización</a:t>
            </a:r>
          </a:p>
          <a:p>
            <a:pPr>
              <a:buFont typeface="Arial" pitchFamily="34" charset="0"/>
              <a:buChar char="•"/>
            </a:pPr>
            <a:r>
              <a:rPr lang="es-ES" dirty="0" smtClean="0">
                <a:latin typeface="+mn-lt"/>
              </a:rPr>
              <a:t> Contaminación por minería</a:t>
            </a:r>
          </a:p>
          <a:p>
            <a:pPr>
              <a:buFont typeface="Arial" pitchFamily="34" charset="0"/>
              <a:buChar char="•"/>
            </a:pPr>
            <a:endParaRPr lang="es-ES" b="1" dirty="0" smtClean="0">
              <a:solidFill>
                <a:schemeClr val="bg1"/>
              </a:solidFill>
              <a:latin typeface="+mn-lt"/>
            </a:endParaRPr>
          </a:p>
          <a:p>
            <a:pPr>
              <a:buFont typeface="Wingdings" pitchFamily="2" charset="2"/>
              <a:buChar char="v"/>
            </a:pPr>
            <a:endParaRPr lang="es-ES" dirty="0" smtClean="0">
              <a:solidFill>
                <a:schemeClr val="bg1"/>
              </a:solidFill>
            </a:endParaRPr>
          </a:p>
          <a:p>
            <a:pPr>
              <a:buFont typeface="Wingdings" pitchFamily="2" charset="2"/>
              <a:buChar char="v"/>
            </a:pPr>
            <a:endParaRPr lang="es-ES" dirty="0">
              <a:solidFill>
                <a:schemeClr val="bg1"/>
              </a:solidFill>
            </a:endParaRPr>
          </a:p>
        </p:txBody>
      </p:sp>
      <p:sp>
        <p:nvSpPr>
          <p:cNvPr id="7" name="6 CuadroTexto"/>
          <p:cNvSpPr txBox="1"/>
          <p:nvPr/>
        </p:nvSpPr>
        <p:spPr>
          <a:xfrm>
            <a:off x="8316416" y="5949280"/>
            <a:ext cx="648072" cy="400110"/>
          </a:xfrm>
          <a:prstGeom prst="rect">
            <a:avLst/>
          </a:prstGeom>
          <a:noFill/>
        </p:spPr>
        <p:txBody>
          <a:bodyPr wrap="square" rtlCol="0">
            <a:spAutoFit/>
          </a:bodyPr>
          <a:lstStyle/>
          <a:p>
            <a:r>
              <a:rPr lang="es-ES" dirty="0" smtClean="0"/>
              <a:t>11</a:t>
            </a:r>
            <a:endParaRPr lang="es-ES" dirty="0"/>
          </a:p>
        </p:txBody>
      </p:sp>
      <p:pic>
        <p:nvPicPr>
          <p:cNvPr id="8" name="7 Imagen" descr="descarga (2).jpg"/>
          <p:cNvPicPr>
            <a:picLocks noChangeAspect="1"/>
          </p:cNvPicPr>
          <p:nvPr/>
        </p:nvPicPr>
        <p:blipFill>
          <a:blip r:embed="rId2" cstate="print"/>
          <a:stretch>
            <a:fillRect/>
          </a:stretch>
        </p:blipFill>
        <p:spPr>
          <a:xfrm rot="365137">
            <a:off x="4721127" y="547971"/>
            <a:ext cx="3807288" cy="2501540"/>
          </a:xfrm>
          <a:prstGeom prst="rect">
            <a:avLst/>
          </a:prstGeom>
          <a:ln>
            <a:noFill/>
          </a:ln>
          <a:effectLst>
            <a:softEdge rad="112500"/>
          </a:effectLst>
        </p:spPr>
      </p:pic>
      <p:pic>
        <p:nvPicPr>
          <p:cNvPr id="9" name="8 Imagen" descr="images.jpg"/>
          <p:cNvPicPr>
            <a:picLocks noChangeAspect="1"/>
          </p:cNvPicPr>
          <p:nvPr/>
        </p:nvPicPr>
        <p:blipFill>
          <a:blip r:embed="rId3" cstate="print"/>
          <a:stretch>
            <a:fillRect/>
          </a:stretch>
        </p:blipFill>
        <p:spPr>
          <a:xfrm rot="21271977">
            <a:off x="4397823" y="3538362"/>
            <a:ext cx="3765785" cy="2426111"/>
          </a:xfrm>
          <a:prstGeom prst="rect">
            <a:avLst/>
          </a:prstGeom>
          <a:ln>
            <a:noFill/>
          </a:ln>
          <a:effectLst>
            <a:softEdge rad="112500"/>
          </a:effectLst>
        </p:spPr>
      </p:pic>
    </p:spTree>
  </p:cSld>
  <p:clrMapOvr>
    <a:masterClrMapping/>
  </p:clrMapOvr>
  <p:transition>
    <p:diamon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08920"/>
            <a:ext cx="8229600" cy="864096"/>
          </a:xfrm>
          <a:effectLst>
            <a:outerShdw blurRad="50800" dist="38100" dir="5400000" algn="t" rotWithShape="0">
              <a:prstClr val="black">
                <a:alpha val="40000"/>
              </a:prstClr>
            </a:outerShdw>
          </a:effectLst>
        </p:spPr>
        <p:txBody>
          <a:bodyPr>
            <a:noAutofit/>
          </a:bodyPr>
          <a:lstStyle/>
          <a:p>
            <a:pPr algn="ctr"/>
            <a:r>
              <a:rPr lang="es-ES" sz="4400" dirty="0" smtClean="0">
                <a:solidFill>
                  <a:schemeClr val="tx1"/>
                </a:solidFill>
              </a:rPr>
              <a:t>Los  paisajes  templados</a:t>
            </a:r>
            <a:endParaRPr lang="es-ES" sz="4400" dirty="0">
              <a:solidFill>
                <a:schemeClr val="tx1"/>
              </a:solidFill>
            </a:endParaRPr>
          </a:p>
        </p:txBody>
      </p:sp>
      <p:sp>
        <p:nvSpPr>
          <p:cNvPr id="3" name="2 CuadroTexto"/>
          <p:cNvSpPr txBox="1"/>
          <p:nvPr/>
        </p:nvSpPr>
        <p:spPr>
          <a:xfrm>
            <a:off x="8244408" y="6093296"/>
            <a:ext cx="683568" cy="400110"/>
          </a:xfrm>
          <a:prstGeom prst="rect">
            <a:avLst/>
          </a:prstGeom>
          <a:noFill/>
        </p:spPr>
        <p:txBody>
          <a:bodyPr wrap="square" rtlCol="0">
            <a:spAutoFit/>
          </a:bodyPr>
          <a:lstStyle/>
          <a:p>
            <a:r>
              <a:rPr lang="es-ES" dirty="0" smtClean="0"/>
              <a:t>12</a:t>
            </a:r>
            <a:endParaRPr lang="es-ES" dirty="0"/>
          </a:p>
        </p:txBody>
      </p:sp>
      <p:pic>
        <p:nvPicPr>
          <p:cNvPr id="4" name="3 Imagen" descr="images (1).jpg"/>
          <p:cNvPicPr>
            <a:picLocks noChangeAspect="1"/>
          </p:cNvPicPr>
          <p:nvPr/>
        </p:nvPicPr>
        <p:blipFill>
          <a:blip r:embed="rId2" cstate="print"/>
          <a:stretch>
            <a:fillRect/>
          </a:stretch>
        </p:blipFill>
        <p:spPr>
          <a:xfrm rot="20852730">
            <a:off x="584466" y="685320"/>
            <a:ext cx="3537676" cy="2043692"/>
          </a:xfrm>
          <a:prstGeom prst="rect">
            <a:avLst/>
          </a:prstGeom>
          <a:ln>
            <a:noFill/>
          </a:ln>
          <a:effectLst>
            <a:softEdge rad="112500"/>
          </a:effectLst>
        </p:spPr>
      </p:pic>
      <p:pic>
        <p:nvPicPr>
          <p:cNvPr id="5" name="4 Imagen" descr="images (2).jpg"/>
          <p:cNvPicPr>
            <a:picLocks noChangeAspect="1"/>
          </p:cNvPicPr>
          <p:nvPr/>
        </p:nvPicPr>
        <p:blipFill>
          <a:blip r:embed="rId3" cstate="print"/>
          <a:stretch>
            <a:fillRect/>
          </a:stretch>
        </p:blipFill>
        <p:spPr>
          <a:xfrm rot="223233">
            <a:off x="4795134" y="3752752"/>
            <a:ext cx="3403079" cy="2549024"/>
          </a:xfrm>
          <a:prstGeom prst="rect">
            <a:avLst/>
          </a:prstGeom>
          <a:ln>
            <a:noFill/>
          </a:ln>
          <a:effectLst>
            <a:softEdge rad="112500"/>
          </a:effectLst>
        </p:spPr>
      </p:pic>
    </p:spTree>
  </p:cSld>
  <p:clrMapOvr>
    <a:masterClrMapping/>
  </p:clrMapOvr>
  <p:transition>
    <p:push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52400"/>
            <a:ext cx="8229600" cy="1044352"/>
          </a:xfrm>
          <a:effectLst>
            <a:outerShdw blurRad="50800" dist="38100" dir="5400000" algn="t" rotWithShape="0">
              <a:prstClr val="black">
                <a:alpha val="40000"/>
              </a:prstClr>
            </a:outerShdw>
          </a:effectLst>
        </p:spPr>
        <p:txBody>
          <a:bodyPr/>
          <a:lstStyle/>
          <a:p>
            <a:pPr algn="ctr"/>
            <a:r>
              <a:rPr lang="es-ES" dirty="0" smtClean="0">
                <a:solidFill>
                  <a:schemeClr val="tx1"/>
                </a:solidFill>
              </a:rPr>
              <a:t>El bosque y matorral mediterráneo</a:t>
            </a:r>
            <a:endParaRPr lang="es-ES" dirty="0">
              <a:solidFill>
                <a:schemeClr val="tx1"/>
              </a:solidFill>
            </a:endParaRPr>
          </a:p>
        </p:txBody>
      </p:sp>
      <p:sp>
        <p:nvSpPr>
          <p:cNvPr id="3" name="2 CuadroTexto"/>
          <p:cNvSpPr txBox="1"/>
          <p:nvPr/>
        </p:nvSpPr>
        <p:spPr>
          <a:xfrm>
            <a:off x="1043608" y="1268760"/>
            <a:ext cx="7056784" cy="8546316"/>
          </a:xfrm>
          <a:prstGeom prst="rect">
            <a:avLst/>
          </a:prstGeom>
          <a:noFill/>
        </p:spPr>
        <p:txBody>
          <a:bodyPr wrap="square" rtlCol="0">
            <a:spAutoFit/>
          </a:bodyPr>
          <a:lstStyle/>
          <a:p>
            <a:r>
              <a:rPr lang="es-ES" dirty="0" smtClean="0">
                <a:latin typeface="+mn-lt"/>
              </a:rPr>
              <a:t>Son zonas con clima mediterráneo, sus temperaturas son suaves en invierno y calurosas en verano, sus precipitaciones escasas  y una sequía veraniega.</a:t>
            </a:r>
          </a:p>
          <a:p>
            <a:endParaRPr lang="es-ES" dirty="0" smtClean="0">
              <a:latin typeface="+mn-lt"/>
            </a:endParaRPr>
          </a:p>
          <a:p>
            <a:pPr>
              <a:buFont typeface="Wingdings" pitchFamily="2" charset="2"/>
              <a:buChar char="v"/>
            </a:pPr>
            <a:r>
              <a:rPr lang="es-ES" b="1" dirty="0" smtClean="0">
                <a:latin typeface="+mn-lt"/>
              </a:rPr>
              <a:t>Vegetación:</a:t>
            </a:r>
          </a:p>
          <a:p>
            <a:endParaRPr lang="es-ES" b="1" dirty="0" smtClean="0">
              <a:latin typeface="+mn-lt"/>
            </a:endParaRPr>
          </a:p>
          <a:p>
            <a:pPr>
              <a:buFont typeface="Arial" pitchFamily="34" charset="0"/>
              <a:buChar char="•"/>
            </a:pPr>
            <a:r>
              <a:rPr lang="es-ES" b="1" dirty="0" smtClean="0">
                <a:latin typeface="+mn-lt"/>
              </a:rPr>
              <a:t> El bosque </a:t>
            </a:r>
            <a:r>
              <a:rPr lang="es-ES" dirty="0" smtClean="0">
                <a:latin typeface="+mn-lt"/>
              </a:rPr>
              <a:t>mediterráneo tiene dos tipo de árbol  muy destacados: la encina y el alcornoque, tiene hoja perenne, se adaptan a la sequía y en algunas zonas también hay pinos.</a:t>
            </a:r>
          </a:p>
          <a:p>
            <a:pPr>
              <a:buFont typeface="Arial" pitchFamily="34" charset="0"/>
              <a:buChar char="•"/>
            </a:pPr>
            <a:r>
              <a:rPr lang="es-ES" b="1" dirty="0" smtClean="0">
                <a:latin typeface="+mn-lt"/>
              </a:rPr>
              <a:t> El matorral  </a:t>
            </a:r>
            <a:r>
              <a:rPr lang="es-ES" dirty="0" smtClean="0">
                <a:latin typeface="+mn-lt"/>
              </a:rPr>
              <a:t>es un conjunto  extenso de arbustos, sustituyen al bosque en zonas extensas.</a:t>
            </a:r>
          </a:p>
          <a:p>
            <a:endParaRPr lang="es-ES" dirty="0" smtClean="0">
              <a:latin typeface="+mn-lt"/>
            </a:endParaRPr>
          </a:p>
          <a:p>
            <a:pPr>
              <a:buFont typeface="Wingdings" pitchFamily="2" charset="2"/>
              <a:buChar char="v"/>
            </a:pPr>
            <a:r>
              <a:rPr lang="es-ES" dirty="0" smtClean="0">
                <a:latin typeface="+mn-lt"/>
              </a:rPr>
              <a:t> Los suelos son pobres debido al elevado calor del verano muy erosionados por las lluvias.</a:t>
            </a:r>
          </a:p>
          <a:p>
            <a:pPr>
              <a:buFont typeface="Wingdings" pitchFamily="2" charset="2"/>
              <a:buChar char="v"/>
            </a:pPr>
            <a:endParaRPr lang="es-ES" dirty="0" smtClean="0">
              <a:latin typeface="+mn-lt"/>
            </a:endParaRPr>
          </a:p>
          <a:p>
            <a:pPr>
              <a:buFont typeface="Wingdings" pitchFamily="2" charset="2"/>
              <a:buChar char="v"/>
            </a:pPr>
            <a:r>
              <a:rPr lang="es-ES" b="1" dirty="0" smtClean="0">
                <a:latin typeface="+mn-lt"/>
              </a:rPr>
              <a:t>La fauna </a:t>
            </a:r>
            <a:r>
              <a:rPr lang="es-ES" dirty="0" smtClean="0">
                <a:latin typeface="+mn-lt"/>
              </a:rPr>
              <a:t>se compone de reptiles e insectos, roedores y depredadores.</a:t>
            </a:r>
          </a:p>
          <a:p>
            <a:endParaRPr lang="es-ES" dirty="0" smtClean="0">
              <a:latin typeface="+mn-lt"/>
            </a:endParaRPr>
          </a:p>
          <a:p>
            <a:pPr>
              <a:buFont typeface="Arial" pitchFamily="34" charset="0"/>
              <a:buChar char="•"/>
            </a:pPr>
            <a:endParaRPr lang="es-ES" dirty="0" smtClean="0">
              <a:solidFill>
                <a:schemeClr val="bg1"/>
              </a:solidFill>
              <a:latin typeface="+mn-lt"/>
            </a:endParaRPr>
          </a:p>
          <a:p>
            <a:pPr>
              <a:buFont typeface="Wingdings" pitchFamily="2" charset="2"/>
              <a:buChar char="v"/>
            </a:pPr>
            <a:endParaRPr lang="es-ES" dirty="0" smtClean="0">
              <a:solidFill>
                <a:schemeClr val="bg1"/>
              </a:solidFill>
              <a:latin typeface="+mn-lt"/>
            </a:endParaRPr>
          </a:p>
          <a:p>
            <a:pPr>
              <a:buFont typeface="Wingdings" pitchFamily="2" charset="2"/>
              <a:buChar char="v"/>
            </a:pPr>
            <a:endParaRPr lang="es-ES" b="1" dirty="0" smtClean="0">
              <a:solidFill>
                <a:schemeClr val="bg1"/>
              </a:solidFill>
              <a:latin typeface="+mn-lt"/>
            </a:endParaRPr>
          </a:p>
          <a:p>
            <a:pPr>
              <a:buFont typeface="Wingdings" pitchFamily="2" charset="2"/>
              <a:buChar char="v"/>
            </a:pPr>
            <a:endParaRPr lang="es-ES" b="1" dirty="0" smtClean="0">
              <a:solidFill>
                <a:schemeClr val="bg1"/>
              </a:solidFill>
              <a:latin typeface="+mn-lt"/>
            </a:endParaRPr>
          </a:p>
          <a:p>
            <a:pPr>
              <a:buFont typeface="Wingdings" pitchFamily="2" charset="2"/>
              <a:buChar char="v"/>
            </a:pPr>
            <a:endParaRPr lang="es-ES" b="1" dirty="0" smtClean="0">
              <a:solidFill>
                <a:schemeClr val="bg1"/>
              </a:solidFill>
              <a:latin typeface="+mn-lt"/>
            </a:endParaRPr>
          </a:p>
          <a:p>
            <a:pPr>
              <a:buFont typeface="Wingdings" pitchFamily="2" charset="2"/>
              <a:buChar char="v"/>
            </a:pPr>
            <a:endParaRPr lang="es-ES" b="1" dirty="0" smtClean="0">
              <a:solidFill>
                <a:schemeClr val="bg1"/>
              </a:solidFill>
              <a:latin typeface="+mn-lt"/>
            </a:endParaRPr>
          </a:p>
          <a:p>
            <a:pPr>
              <a:buFont typeface="Wingdings" pitchFamily="2" charset="2"/>
              <a:buChar char="v"/>
            </a:pPr>
            <a:endParaRPr lang="es-ES" b="1" dirty="0" smtClean="0">
              <a:solidFill>
                <a:schemeClr val="bg1"/>
              </a:solidFill>
              <a:latin typeface="+mn-lt"/>
            </a:endParaRPr>
          </a:p>
          <a:p>
            <a:endParaRPr lang="es-ES" dirty="0" smtClean="0">
              <a:solidFill>
                <a:schemeClr val="bg1"/>
              </a:solidFill>
              <a:latin typeface="+mn-lt"/>
            </a:endParaRPr>
          </a:p>
          <a:p>
            <a:pPr>
              <a:buFont typeface="Wingdings" pitchFamily="2" charset="2"/>
              <a:buChar char="v"/>
            </a:pPr>
            <a:endParaRPr lang="es-ES" dirty="0">
              <a:solidFill>
                <a:schemeClr val="bg1"/>
              </a:solidFill>
              <a:latin typeface="+mn-lt"/>
            </a:endParaRPr>
          </a:p>
        </p:txBody>
      </p:sp>
      <p:sp>
        <p:nvSpPr>
          <p:cNvPr id="4" name="3 CuadroTexto"/>
          <p:cNvSpPr txBox="1"/>
          <p:nvPr/>
        </p:nvSpPr>
        <p:spPr>
          <a:xfrm>
            <a:off x="8388424" y="6237312"/>
            <a:ext cx="504056" cy="400110"/>
          </a:xfrm>
          <a:prstGeom prst="rect">
            <a:avLst/>
          </a:prstGeom>
          <a:noFill/>
        </p:spPr>
        <p:txBody>
          <a:bodyPr wrap="square" rtlCol="0">
            <a:spAutoFit/>
          </a:bodyPr>
          <a:lstStyle/>
          <a:p>
            <a:r>
              <a:rPr lang="es-ES" dirty="0" smtClean="0"/>
              <a:t>13</a:t>
            </a:r>
            <a:endParaRPr lang="es-ES" dirty="0"/>
          </a:p>
        </p:txBody>
      </p:sp>
    </p:spTree>
  </p:cSld>
  <p:clrMapOvr>
    <a:masterClrMapping/>
  </p:clrMapOvr>
  <p:transition>
    <p:pu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descarga (3).jpg"/>
          <p:cNvPicPr>
            <a:picLocks noChangeAspect="1"/>
          </p:cNvPicPr>
          <p:nvPr/>
        </p:nvPicPr>
        <p:blipFill>
          <a:blip r:embed="rId2" cstate="print"/>
          <a:stretch>
            <a:fillRect/>
          </a:stretch>
        </p:blipFill>
        <p:spPr>
          <a:xfrm rot="21238958">
            <a:off x="192480" y="748031"/>
            <a:ext cx="4043377" cy="2705386"/>
          </a:xfrm>
          <a:prstGeom prst="rect">
            <a:avLst/>
          </a:prstGeom>
          <a:ln>
            <a:noFill/>
          </a:ln>
          <a:effectLst>
            <a:softEdge rad="112500"/>
          </a:effectLst>
        </p:spPr>
      </p:pic>
      <p:pic>
        <p:nvPicPr>
          <p:cNvPr id="3" name="2 Imagen" descr="images (3).jpg"/>
          <p:cNvPicPr>
            <a:picLocks noChangeAspect="1"/>
          </p:cNvPicPr>
          <p:nvPr/>
        </p:nvPicPr>
        <p:blipFill>
          <a:blip r:embed="rId3" cstate="print"/>
          <a:stretch>
            <a:fillRect/>
          </a:stretch>
        </p:blipFill>
        <p:spPr>
          <a:xfrm rot="251591">
            <a:off x="4805572" y="755595"/>
            <a:ext cx="3784795" cy="2588132"/>
          </a:xfrm>
          <a:prstGeom prst="rect">
            <a:avLst/>
          </a:prstGeom>
          <a:ln>
            <a:noFill/>
          </a:ln>
          <a:effectLst>
            <a:softEdge rad="112500"/>
          </a:effectLst>
        </p:spPr>
      </p:pic>
      <p:pic>
        <p:nvPicPr>
          <p:cNvPr id="4" name="3 Imagen" descr="images (4).jpg"/>
          <p:cNvPicPr>
            <a:picLocks noChangeAspect="1"/>
          </p:cNvPicPr>
          <p:nvPr/>
        </p:nvPicPr>
        <p:blipFill>
          <a:blip r:embed="rId4" cstate="print"/>
          <a:stretch>
            <a:fillRect/>
          </a:stretch>
        </p:blipFill>
        <p:spPr>
          <a:xfrm rot="21250546">
            <a:off x="371028" y="3770277"/>
            <a:ext cx="4018012" cy="2559765"/>
          </a:xfrm>
          <a:prstGeom prst="rect">
            <a:avLst/>
          </a:prstGeom>
          <a:ln>
            <a:noFill/>
          </a:ln>
          <a:effectLst>
            <a:softEdge rad="112500"/>
          </a:effectLst>
        </p:spPr>
      </p:pic>
      <p:pic>
        <p:nvPicPr>
          <p:cNvPr id="5" name="4 Imagen" descr="images (5).jpg"/>
          <p:cNvPicPr>
            <a:picLocks noChangeAspect="1"/>
          </p:cNvPicPr>
          <p:nvPr/>
        </p:nvPicPr>
        <p:blipFill>
          <a:blip r:embed="rId5" cstate="print"/>
          <a:stretch>
            <a:fillRect/>
          </a:stretch>
        </p:blipFill>
        <p:spPr>
          <a:xfrm rot="526480">
            <a:off x="4652506" y="3905291"/>
            <a:ext cx="3586780" cy="2274722"/>
          </a:xfrm>
          <a:prstGeom prst="rect">
            <a:avLst/>
          </a:prstGeom>
          <a:ln>
            <a:noFill/>
          </a:ln>
          <a:effectLst>
            <a:softEdge rad="112500"/>
          </a:effectLst>
        </p:spPr>
      </p:pic>
      <p:sp>
        <p:nvSpPr>
          <p:cNvPr id="6" name="5 CuadroTexto"/>
          <p:cNvSpPr txBox="1"/>
          <p:nvPr/>
        </p:nvSpPr>
        <p:spPr>
          <a:xfrm>
            <a:off x="8316416" y="6021288"/>
            <a:ext cx="576064" cy="400110"/>
          </a:xfrm>
          <a:prstGeom prst="rect">
            <a:avLst/>
          </a:prstGeom>
          <a:noFill/>
        </p:spPr>
        <p:txBody>
          <a:bodyPr wrap="square" rtlCol="0">
            <a:spAutoFit/>
          </a:bodyPr>
          <a:lstStyle/>
          <a:p>
            <a:r>
              <a:rPr lang="es-ES" dirty="0" smtClean="0"/>
              <a:t>14</a:t>
            </a:r>
            <a:endParaRPr lang="es-ES" dirty="0"/>
          </a:p>
        </p:txBody>
      </p:sp>
    </p:spTree>
  </p:cSld>
  <p:clrMapOvr>
    <a:masterClrMapping/>
  </p:clrMapOvr>
  <p:transition>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611560" y="0"/>
            <a:ext cx="8229600" cy="1219200"/>
          </a:xfrm>
          <a:effectLst>
            <a:outerShdw blurRad="50800" dist="38100" dir="5400000" algn="t" rotWithShape="0">
              <a:prstClr val="black">
                <a:alpha val="40000"/>
              </a:prstClr>
            </a:outerShdw>
          </a:effectLst>
        </p:spPr>
        <p:txBody>
          <a:bodyPr/>
          <a:lstStyle/>
          <a:p>
            <a:pPr algn="ctr" eaLnBrk="1" fontAlgn="auto" hangingPunct="1">
              <a:spcAft>
                <a:spcPts val="0"/>
              </a:spcAft>
              <a:defRPr/>
            </a:pPr>
            <a:r>
              <a:rPr lang="es-ES" dirty="0" smtClean="0">
                <a:solidFill>
                  <a:schemeClr val="tx1"/>
                </a:solidFill>
              </a:rPr>
              <a:t>El  bosque caducifolio </a:t>
            </a:r>
            <a:endParaRPr lang="es-ES" dirty="0">
              <a:solidFill>
                <a:schemeClr val="tx1"/>
              </a:solidFill>
            </a:endParaRPr>
          </a:p>
        </p:txBody>
      </p:sp>
      <p:sp>
        <p:nvSpPr>
          <p:cNvPr id="30728" name="5 CuadroTexto"/>
          <p:cNvSpPr txBox="1">
            <a:spLocks noChangeArrowheads="1"/>
          </p:cNvSpPr>
          <p:nvPr/>
        </p:nvSpPr>
        <p:spPr bwMode="auto">
          <a:xfrm>
            <a:off x="467544" y="1412776"/>
            <a:ext cx="8459787" cy="5632311"/>
          </a:xfrm>
          <a:prstGeom prst="rect">
            <a:avLst/>
          </a:prstGeom>
          <a:noFill/>
          <a:ln w="9525">
            <a:noFill/>
            <a:miter lim="800000"/>
            <a:headEnd/>
            <a:tailEnd/>
          </a:ln>
        </p:spPr>
        <p:txBody>
          <a:bodyPr wrap="square">
            <a:spAutoFit/>
          </a:bodyPr>
          <a:lstStyle/>
          <a:p>
            <a:r>
              <a:rPr lang="es-ES" dirty="0">
                <a:latin typeface="Constantia" pitchFamily="18" charset="0"/>
              </a:rPr>
              <a:t>Se desarrolla en las zonas de clima oceánico: temperaturas suaves y </a:t>
            </a:r>
          </a:p>
          <a:p>
            <a:r>
              <a:rPr lang="es-ES" dirty="0">
                <a:latin typeface="Constantia" pitchFamily="18" charset="0"/>
              </a:rPr>
              <a:t>p</a:t>
            </a:r>
            <a:r>
              <a:rPr lang="es-ES" dirty="0" smtClean="0">
                <a:latin typeface="Constantia" pitchFamily="18" charset="0"/>
              </a:rPr>
              <a:t>recipitaciones </a:t>
            </a:r>
            <a:r>
              <a:rPr lang="es-ES" dirty="0">
                <a:latin typeface="Constantia" pitchFamily="18" charset="0"/>
              </a:rPr>
              <a:t>abundantes durante todo el año</a:t>
            </a:r>
            <a:r>
              <a:rPr lang="es-ES" dirty="0" smtClean="0">
                <a:latin typeface="Constantia" pitchFamily="18" charset="0"/>
              </a:rPr>
              <a:t>.</a:t>
            </a:r>
          </a:p>
          <a:p>
            <a:endParaRPr lang="es-ES" dirty="0">
              <a:latin typeface="Constantia" pitchFamily="18" charset="0"/>
            </a:endParaRPr>
          </a:p>
          <a:p>
            <a:pPr>
              <a:buFont typeface="Wingdings" pitchFamily="2" charset="2"/>
              <a:buChar char="v"/>
            </a:pPr>
            <a:r>
              <a:rPr lang="es-ES" b="1" dirty="0">
                <a:latin typeface="Constantia" pitchFamily="18" charset="0"/>
              </a:rPr>
              <a:t>Vegetación </a:t>
            </a:r>
            <a:r>
              <a:rPr lang="es-ES" b="1" dirty="0" smtClean="0">
                <a:latin typeface="Constantia" pitchFamily="18" charset="0"/>
              </a:rPr>
              <a:t>:</a:t>
            </a:r>
          </a:p>
          <a:p>
            <a:endParaRPr lang="es-ES" b="1" dirty="0">
              <a:latin typeface="Constantia" pitchFamily="18" charset="0"/>
            </a:endParaRPr>
          </a:p>
          <a:p>
            <a:r>
              <a:rPr lang="es-ES" dirty="0">
                <a:latin typeface="Constantia" pitchFamily="18" charset="0"/>
              </a:rPr>
              <a:t>El bosque esta formado por árboles altos de hoja caduca ,el roble ,el haya o el </a:t>
            </a:r>
            <a:r>
              <a:rPr lang="es-ES" dirty="0" smtClean="0">
                <a:latin typeface="Constantia" pitchFamily="18" charset="0"/>
              </a:rPr>
              <a:t>avellano </a:t>
            </a:r>
            <a:r>
              <a:rPr lang="es-ES" dirty="0">
                <a:latin typeface="Constantia" pitchFamily="18" charset="0"/>
              </a:rPr>
              <a:t>,que da lugar a un bosque como los robledales o los hallados .En las zonas altas o mas frías aparecen un matorral , llamadas landas que están formadas por arbustos altos como el brezo y la retama . Donde el matorral ha sido eliminado por </a:t>
            </a:r>
            <a:r>
              <a:rPr lang="es-ES" dirty="0" smtClean="0">
                <a:latin typeface="Constantia" pitchFamily="18" charset="0"/>
              </a:rPr>
              <a:t>el hombre </a:t>
            </a:r>
            <a:r>
              <a:rPr lang="es-ES" dirty="0">
                <a:latin typeface="Constantia" pitchFamily="18" charset="0"/>
              </a:rPr>
              <a:t>o las condiciones </a:t>
            </a:r>
            <a:r>
              <a:rPr lang="es-ES" dirty="0" smtClean="0">
                <a:latin typeface="Constantia" pitchFamily="18" charset="0"/>
              </a:rPr>
              <a:t>climáticas </a:t>
            </a:r>
            <a:r>
              <a:rPr lang="es-ES" dirty="0">
                <a:latin typeface="Constantia" pitchFamily="18" charset="0"/>
              </a:rPr>
              <a:t>no lo permiten ,abundan las praderas de hierba de poca altura </a:t>
            </a:r>
            <a:r>
              <a:rPr lang="es-ES" dirty="0" smtClean="0">
                <a:latin typeface="Constantia" pitchFamily="18" charset="0"/>
              </a:rPr>
              <a:t>.</a:t>
            </a:r>
          </a:p>
          <a:p>
            <a:endParaRPr lang="es-ES" dirty="0" smtClean="0">
              <a:latin typeface="Constantia" pitchFamily="18" charset="0"/>
            </a:endParaRPr>
          </a:p>
          <a:p>
            <a:pPr>
              <a:buFont typeface="Wingdings" pitchFamily="2" charset="2"/>
              <a:buChar char="v"/>
            </a:pPr>
            <a:r>
              <a:rPr lang="es-ES" dirty="0" smtClean="0">
                <a:latin typeface="Constantia" pitchFamily="18" charset="0"/>
              </a:rPr>
              <a:t>El </a:t>
            </a:r>
            <a:r>
              <a:rPr lang="es-ES" dirty="0">
                <a:latin typeface="Constantia" pitchFamily="18" charset="0"/>
              </a:rPr>
              <a:t>suelo es rico y profundo aunque algo lavado por las abundantes lluvias </a:t>
            </a:r>
            <a:r>
              <a:rPr lang="es-ES" sz="2400" dirty="0" smtClean="0">
                <a:latin typeface="Constantia" pitchFamily="18" charset="0"/>
              </a:rPr>
              <a:t>.</a:t>
            </a:r>
          </a:p>
          <a:p>
            <a:pPr>
              <a:buFont typeface="Wingdings" pitchFamily="2" charset="2"/>
              <a:buChar char="v"/>
            </a:pPr>
            <a:endParaRPr lang="es-ES" sz="2400" dirty="0" smtClean="0">
              <a:solidFill>
                <a:schemeClr val="bg1"/>
              </a:solidFill>
              <a:latin typeface="Constantia" pitchFamily="18" charset="0"/>
            </a:endParaRPr>
          </a:p>
          <a:p>
            <a:pPr>
              <a:buFont typeface="Wingdings" pitchFamily="2" charset="2"/>
              <a:buChar char="v"/>
            </a:pPr>
            <a:r>
              <a:rPr lang="es-ES" b="1" dirty="0" smtClean="0">
                <a:latin typeface="+mn-lt"/>
              </a:rPr>
              <a:t>Fauna</a:t>
            </a:r>
            <a:r>
              <a:rPr lang="es-ES" dirty="0" smtClean="0">
                <a:latin typeface="+mn-lt"/>
              </a:rPr>
              <a:t>: hay pequeños mamíferos (liebres, ardillas ….)y herbívoros (ciervos ,corzos..) así como osos .</a:t>
            </a:r>
          </a:p>
          <a:p>
            <a:pPr>
              <a:buFont typeface="Wingdings" pitchFamily="2" charset="2"/>
              <a:buChar char="v"/>
            </a:pPr>
            <a:endParaRPr lang="es-ES" sz="2400" dirty="0">
              <a:latin typeface="Constantia" pitchFamily="18" charset="0"/>
            </a:endParaRPr>
          </a:p>
        </p:txBody>
      </p:sp>
      <p:sp>
        <p:nvSpPr>
          <p:cNvPr id="6" name="5 CuadroTexto"/>
          <p:cNvSpPr txBox="1"/>
          <p:nvPr/>
        </p:nvSpPr>
        <p:spPr>
          <a:xfrm>
            <a:off x="8388424" y="6237312"/>
            <a:ext cx="539552" cy="400110"/>
          </a:xfrm>
          <a:prstGeom prst="rect">
            <a:avLst/>
          </a:prstGeom>
          <a:noFill/>
        </p:spPr>
        <p:txBody>
          <a:bodyPr wrap="square" rtlCol="0">
            <a:spAutoFit/>
          </a:bodyPr>
          <a:lstStyle/>
          <a:p>
            <a:r>
              <a:rPr lang="es-ES" dirty="0" smtClean="0"/>
              <a:t>15</a:t>
            </a:r>
            <a:endParaRPr lang="es-ES" dirty="0"/>
          </a:p>
        </p:txBody>
      </p:sp>
    </p:spTree>
  </p:cSld>
  <p:clrMapOvr>
    <a:masterClrMapping/>
  </p:clrMapOvr>
  <p:transition>
    <p:cover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428596" y="285728"/>
            <a:ext cx="8258204" cy="6143668"/>
          </a:xfrm>
        </p:spPr>
        <p:txBody>
          <a:bodyPr/>
          <a:lstStyle/>
          <a:p>
            <a:pPr eaLnBrk="1" fontAlgn="auto" hangingPunct="1">
              <a:spcAft>
                <a:spcPts val="0"/>
              </a:spcAft>
              <a:defRPr/>
            </a:pPr>
            <a:r>
              <a:rPr lang="es-ES" sz="2400" b="1" dirty="0" smtClean="0">
                <a:solidFill>
                  <a:schemeClr val="bg1"/>
                </a:solidFill>
              </a:rPr>
              <a:t/>
            </a:r>
            <a:br>
              <a:rPr lang="es-ES" sz="2400" b="1" dirty="0" smtClean="0">
                <a:solidFill>
                  <a:schemeClr val="bg1"/>
                </a:solidFill>
              </a:rPr>
            </a:br>
            <a:endParaRPr lang="es-ES" sz="2400" dirty="0">
              <a:solidFill>
                <a:schemeClr val="bg1"/>
              </a:solidFill>
            </a:endParaRPr>
          </a:p>
        </p:txBody>
      </p:sp>
      <p:sp>
        <p:nvSpPr>
          <p:cNvPr id="31752" name="5 CuadroTexto"/>
          <p:cNvSpPr txBox="1">
            <a:spLocks noChangeArrowheads="1"/>
          </p:cNvSpPr>
          <p:nvPr/>
        </p:nvSpPr>
        <p:spPr bwMode="auto">
          <a:xfrm>
            <a:off x="642938" y="332656"/>
            <a:ext cx="4865166" cy="5940088"/>
          </a:xfrm>
          <a:prstGeom prst="rect">
            <a:avLst/>
          </a:prstGeom>
          <a:noFill/>
          <a:ln w="9525">
            <a:noFill/>
            <a:miter lim="800000"/>
            <a:headEnd/>
            <a:tailEnd/>
          </a:ln>
        </p:spPr>
        <p:txBody>
          <a:bodyPr wrap="square">
            <a:spAutoFit/>
          </a:bodyPr>
          <a:lstStyle/>
          <a:p>
            <a:pPr>
              <a:buFont typeface="Wingdings" pitchFamily="2" charset="2"/>
              <a:buChar char="v"/>
            </a:pPr>
            <a:r>
              <a:rPr lang="es-ES" dirty="0" smtClean="0">
                <a:latin typeface="+mn-lt"/>
              </a:rPr>
              <a:t>Recursos : madera , minería actividades agrarias y ganaderas .</a:t>
            </a:r>
          </a:p>
          <a:p>
            <a:endParaRPr lang="es-ES" dirty="0" smtClean="0">
              <a:latin typeface="+mn-lt"/>
            </a:endParaRPr>
          </a:p>
          <a:p>
            <a:pPr>
              <a:buFont typeface="Wingdings" pitchFamily="2" charset="2"/>
              <a:buChar char="v"/>
            </a:pPr>
            <a:r>
              <a:rPr lang="es-ES" b="1" dirty="0" smtClean="0">
                <a:latin typeface="+mn-lt"/>
              </a:rPr>
              <a:t>Problemas </a:t>
            </a:r>
            <a:r>
              <a:rPr lang="es-ES" b="1" dirty="0">
                <a:latin typeface="+mn-lt"/>
              </a:rPr>
              <a:t>: </a:t>
            </a:r>
            <a:endParaRPr lang="es-ES" b="1" dirty="0" smtClean="0">
              <a:latin typeface="+mn-lt"/>
            </a:endParaRPr>
          </a:p>
          <a:p>
            <a:endParaRPr lang="es-ES" b="1" dirty="0">
              <a:latin typeface="+mn-lt"/>
            </a:endParaRPr>
          </a:p>
          <a:p>
            <a:pPr>
              <a:buFont typeface="Arial" pitchFamily="34" charset="0"/>
              <a:buChar char="•"/>
            </a:pPr>
            <a:r>
              <a:rPr lang="es-ES" dirty="0">
                <a:latin typeface="+mn-lt"/>
              </a:rPr>
              <a:t>Intenso proceso de talado del bosque para obtener la madera y tierras de cultivo y pasto para el ganado </a:t>
            </a:r>
            <a:r>
              <a:rPr lang="es-ES" dirty="0" smtClean="0">
                <a:latin typeface="+mn-lt"/>
              </a:rPr>
              <a:t>.</a:t>
            </a:r>
          </a:p>
          <a:p>
            <a:endParaRPr lang="es-ES" dirty="0">
              <a:latin typeface="+mn-lt"/>
            </a:endParaRPr>
          </a:p>
          <a:p>
            <a:pPr>
              <a:buFont typeface="Arial" pitchFamily="34" charset="0"/>
              <a:buChar char="•"/>
            </a:pPr>
            <a:r>
              <a:rPr lang="es-ES" dirty="0">
                <a:latin typeface="+mn-lt"/>
              </a:rPr>
              <a:t>Graves problemas de contaminación de la atmosfera por emisiones de los procedentes de los vehículos , la industria o de las calefacciones. también es importante la contaminación de suelo y de las aguas por los vertidos urbanos ,tener en cuenta que gran parte del mundo desarrollado e industrializado es el que mas contaminado y se encuentra en este ámbito.</a:t>
            </a:r>
          </a:p>
        </p:txBody>
      </p:sp>
      <p:sp>
        <p:nvSpPr>
          <p:cNvPr id="6" name="5 CuadroTexto"/>
          <p:cNvSpPr txBox="1"/>
          <p:nvPr/>
        </p:nvSpPr>
        <p:spPr>
          <a:xfrm>
            <a:off x="8388424" y="6165304"/>
            <a:ext cx="504056" cy="400110"/>
          </a:xfrm>
          <a:prstGeom prst="rect">
            <a:avLst/>
          </a:prstGeom>
          <a:noFill/>
        </p:spPr>
        <p:txBody>
          <a:bodyPr wrap="square" rtlCol="0">
            <a:spAutoFit/>
          </a:bodyPr>
          <a:lstStyle/>
          <a:p>
            <a:r>
              <a:rPr lang="es-ES" dirty="0" smtClean="0"/>
              <a:t>16</a:t>
            </a:r>
            <a:endParaRPr lang="es-ES" dirty="0"/>
          </a:p>
        </p:txBody>
      </p:sp>
      <p:pic>
        <p:nvPicPr>
          <p:cNvPr id="7" name="6 Imagen" descr="descarga.jpg"/>
          <p:cNvPicPr>
            <a:picLocks noChangeAspect="1"/>
          </p:cNvPicPr>
          <p:nvPr/>
        </p:nvPicPr>
        <p:blipFill>
          <a:blip r:embed="rId2" cstate="print"/>
          <a:stretch>
            <a:fillRect/>
          </a:stretch>
        </p:blipFill>
        <p:spPr>
          <a:xfrm>
            <a:off x="5436096" y="476672"/>
            <a:ext cx="3462680" cy="2304256"/>
          </a:xfrm>
          <a:prstGeom prst="rect">
            <a:avLst/>
          </a:prstGeom>
          <a:ln>
            <a:noFill/>
          </a:ln>
          <a:effectLst>
            <a:softEdge rad="112500"/>
          </a:effectLst>
        </p:spPr>
      </p:pic>
      <p:pic>
        <p:nvPicPr>
          <p:cNvPr id="8" name="7 Imagen" descr="descarga (1).jpg"/>
          <p:cNvPicPr>
            <a:picLocks noChangeAspect="1"/>
          </p:cNvPicPr>
          <p:nvPr/>
        </p:nvPicPr>
        <p:blipFill>
          <a:blip r:embed="rId3" cstate="print"/>
          <a:stretch>
            <a:fillRect/>
          </a:stretch>
        </p:blipFill>
        <p:spPr>
          <a:xfrm>
            <a:off x="5505135" y="3356992"/>
            <a:ext cx="3474200" cy="2592288"/>
          </a:xfrm>
          <a:prstGeom prst="rect">
            <a:avLst/>
          </a:prstGeom>
          <a:ln>
            <a:noFill/>
          </a:ln>
          <a:effectLst>
            <a:softEdge rad="112500"/>
          </a:effectLst>
        </p:spPr>
      </p:pic>
    </p:spTree>
  </p:cSld>
  <p:clrMapOvr>
    <a:masterClrMapping/>
  </p:clrMapOvr>
  <p:transition>
    <p:cover dir="l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0"/>
            <a:ext cx="8229600" cy="692696"/>
          </a:xfrm>
          <a:effectLst>
            <a:outerShdw blurRad="50800" dist="38100" dir="5400000" algn="t" rotWithShape="0">
              <a:prstClr val="black">
                <a:alpha val="40000"/>
              </a:prstClr>
            </a:outerShdw>
          </a:effectLst>
        </p:spPr>
        <p:txBody>
          <a:bodyPr>
            <a:normAutofit fontScale="90000"/>
          </a:bodyPr>
          <a:lstStyle/>
          <a:p>
            <a:pPr algn="ctr"/>
            <a:r>
              <a:rPr lang="es-ES" sz="4000" dirty="0" smtClean="0">
                <a:solidFill>
                  <a:schemeClr val="tx1"/>
                </a:solidFill>
              </a:rPr>
              <a:t>El bosque de coníferas o taiga</a:t>
            </a:r>
            <a:endParaRPr lang="es-ES" sz="4000" dirty="0">
              <a:solidFill>
                <a:schemeClr val="tx1"/>
              </a:solidFill>
            </a:endParaRPr>
          </a:p>
        </p:txBody>
      </p:sp>
      <p:sp>
        <p:nvSpPr>
          <p:cNvPr id="5" name="4 CuadroTexto"/>
          <p:cNvSpPr txBox="1"/>
          <p:nvPr/>
        </p:nvSpPr>
        <p:spPr>
          <a:xfrm>
            <a:off x="827584" y="692696"/>
            <a:ext cx="5616624" cy="6863417"/>
          </a:xfrm>
          <a:prstGeom prst="rect">
            <a:avLst/>
          </a:prstGeom>
          <a:noFill/>
        </p:spPr>
        <p:txBody>
          <a:bodyPr wrap="square" rtlCol="0">
            <a:spAutoFit/>
          </a:bodyPr>
          <a:lstStyle/>
          <a:p>
            <a:r>
              <a:rPr lang="es-ES" dirty="0" smtClean="0">
                <a:latin typeface="+mn-lt"/>
              </a:rPr>
              <a:t>Zona de clima continental, de inviernos muy fríos. Se extiende por el norte de Europa, Asia y América.</a:t>
            </a:r>
          </a:p>
          <a:p>
            <a:endParaRPr lang="es-ES" dirty="0" smtClean="0">
              <a:latin typeface="+mn-lt"/>
            </a:endParaRPr>
          </a:p>
          <a:p>
            <a:pPr>
              <a:buFont typeface="Wingdings" pitchFamily="2" charset="2"/>
              <a:buChar char="v"/>
            </a:pPr>
            <a:r>
              <a:rPr lang="es-ES" b="1" dirty="0" smtClean="0">
                <a:latin typeface="+mn-lt"/>
              </a:rPr>
              <a:t>Vegetación: </a:t>
            </a:r>
            <a:r>
              <a:rPr lang="es-ES" dirty="0" smtClean="0">
                <a:latin typeface="+mn-lt"/>
              </a:rPr>
              <a:t>  está formada por abetos y pinos, sus hojas tiene forma acícula y son perennes. Son árboles de forma cónica y capaces de soportar las bajas temperaturas.</a:t>
            </a:r>
          </a:p>
          <a:p>
            <a:pPr>
              <a:buFont typeface="Wingdings" pitchFamily="2" charset="2"/>
              <a:buChar char="v"/>
            </a:pPr>
            <a:endParaRPr lang="es-ES" b="1" dirty="0" smtClean="0">
              <a:latin typeface="+mn-lt"/>
            </a:endParaRPr>
          </a:p>
          <a:p>
            <a:pPr>
              <a:buFont typeface="Wingdings" pitchFamily="2" charset="2"/>
              <a:buChar char="v"/>
            </a:pPr>
            <a:r>
              <a:rPr lang="es-ES" dirty="0" smtClean="0">
                <a:latin typeface="+mn-lt"/>
              </a:rPr>
              <a:t>El suelo es pobre</a:t>
            </a:r>
          </a:p>
          <a:p>
            <a:pPr>
              <a:buFont typeface="Wingdings" pitchFamily="2" charset="2"/>
              <a:buChar char="v"/>
            </a:pPr>
            <a:endParaRPr lang="es-ES" dirty="0" smtClean="0">
              <a:latin typeface="+mn-lt"/>
            </a:endParaRPr>
          </a:p>
          <a:p>
            <a:pPr>
              <a:buFont typeface="Wingdings" pitchFamily="2" charset="2"/>
              <a:buChar char="v"/>
            </a:pPr>
            <a:r>
              <a:rPr lang="es-ES" b="1" dirty="0" smtClean="0">
                <a:latin typeface="+mn-lt"/>
              </a:rPr>
              <a:t>Fauna: </a:t>
            </a:r>
            <a:r>
              <a:rPr lang="es-ES" dirty="0" smtClean="0">
                <a:latin typeface="+mn-lt"/>
              </a:rPr>
              <a:t>grandes mamíferos como el alce( herbívoro) o el oso (omnívoro) y más pequeños como el zorro, lobo…</a:t>
            </a:r>
          </a:p>
          <a:p>
            <a:endParaRPr lang="es-ES" dirty="0" smtClean="0">
              <a:latin typeface="+mn-lt"/>
            </a:endParaRPr>
          </a:p>
          <a:p>
            <a:pPr>
              <a:buFont typeface="Wingdings" pitchFamily="2" charset="2"/>
              <a:buChar char="v"/>
            </a:pPr>
            <a:r>
              <a:rPr lang="es-ES" b="1" dirty="0" smtClean="0">
                <a:latin typeface="+mn-lt"/>
              </a:rPr>
              <a:t>Recursos:  </a:t>
            </a:r>
            <a:r>
              <a:rPr lang="es-ES" dirty="0" smtClean="0">
                <a:latin typeface="+mn-lt"/>
              </a:rPr>
              <a:t>madera, gas natural, petróleo..</a:t>
            </a:r>
          </a:p>
          <a:p>
            <a:pPr>
              <a:buFont typeface="Wingdings" pitchFamily="2" charset="2"/>
              <a:buChar char="v"/>
            </a:pPr>
            <a:endParaRPr lang="es-ES" b="1" dirty="0" smtClean="0">
              <a:latin typeface="+mn-lt"/>
            </a:endParaRPr>
          </a:p>
          <a:p>
            <a:pPr>
              <a:buFont typeface="Wingdings" pitchFamily="2" charset="2"/>
              <a:buChar char="v"/>
            </a:pPr>
            <a:r>
              <a:rPr lang="es-ES" b="1" dirty="0" smtClean="0">
                <a:latin typeface="+mn-lt"/>
              </a:rPr>
              <a:t>Problemas: </a:t>
            </a:r>
            <a:endParaRPr lang="es-ES" dirty="0" smtClean="0">
              <a:latin typeface="+mn-lt"/>
            </a:endParaRPr>
          </a:p>
          <a:p>
            <a:pPr>
              <a:buFont typeface="Arial" pitchFamily="34" charset="0"/>
              <a:buChar char="•"/>
            </a:pPr>
            <a:r>
              <a:rPr lang="es-ES" b="1" dirty="0" smtClean="0">
                <a:latin typeface="+mn-lt"/>
              </a:rPr>
              <a:t> </a:t>
            </a:r>
            <a:r>
              <a:rPr lang="es-ES" dirty="0" smtClean="0">
                <a:latin typeface="+mn-lt"/>
              </a:rPr>
              <a:t>Talas excesivas</a:t>
            </a:r>
          </a:p>
          <a:p>
            <a:pPr>
              <a:buFont typeface="Arial" pitchFamily="34" charset="0"/>
              <a:buChar char="•"/>
            </a:pPr>
            <a:r>
              <a:rPr lang="es-ES" b="1" dirty="0" smtClean="0">
                <a:latin typeface="+mn-lt"/>
              </a:rPr>
              <a:t> </a:t>
            </a:r>
            <a:r>
              <a:rPr lang="es-ES" dirty="0" smtClean="0">
                <a:latin typeface="+mn-lt"/>
              </a:rPr>
              <a:t>Contaminación de la atmósfera y de las aguas.</a:t>
            </a:r>
            <a:endParaRPr lang="es-ES" b="1" dirty="0" smtClean="0">
              <a:latin typeface="+mn-lt"/>
            </a:endParaRPr>
          </a:p>
          <a:p>
            <a:pPr>
              <a:buFont typeface="Wingdings" pitchFamily="2" charset="2"/>
              <a:buChar char="v"/>
            </a:pPr>
            <a:endParaRPr lang="es-ES" dirty="0" smtClean="0">
              <a:latin typeface="+mn-lt"/>
            </a:endParaRPr>
          </a:p>
          <a:p>
            <a:pPr>
              <a:buFont typeface="Wingdings" pitchFamily="2" charset="2"/>
              <a:buChar char="v"/>
            </a:pPr>
            <a:endParaRPr lang="es-ES" dirty="0">
              <a:latin typeface="+mn-lt"/>
            </a:endParaRPr>
          </a:p>
        </p:txBody>
      </p:sp>
      <p:sp>
        <p:nvSpPr>
          <p:cNvPr id="6" name="5 CuadroTexto"/>
          <p:cNvSpPr txBox="1"/>
          <p:nvPr/>
        </p:nvSpPr>
        <p:spPr>
          <a:xfrm>
            <a:off x="8388424" y="6165304"/>
            <a:ext cx="576064" cy="400110"/>
          </a:xfrm>
          <a:prstGeom prst="rect">
            <a:avLst/>
          </a:prstGeom>
          <a:noFill/>
        </p:spPr>
        <p:txBody>
          <a:bodyPr wrap="square" rtlCol="0">
            <a:spAutoFit/>
          </a:bodyPr>
          <a:lstStyle/>
          <a:p>
            <a:r>
              <a:rPr lang="es-ES" dirty="0" smtClean="0"/>
              <a:t>17</a:t>
            </a:r>
            <a:endParaRPr lang="es-ES" dirty="0"/>
          </a:p>
        </p:txBody>
      </p:sp>
      <p:pic>
        <p:nvPicPr>
          <p:cNvPr id="7" name="6 Imagen" descr="images.jpg"/>
          <p:cNvPicPr>
            <a:picLocks noChangeAspect="1"/>
          </p:cNvPicPr>
          <p:nvPr/>
        </p:nvPicPr>
        <p:blipFill>
          <a:blip r:embed="rId2" cstate="print"/>
          <a:stretch>
            <a:fillRect/>
          </a:stretch>
        </p:blipFill>
        <p:spPr>
          <a:xfrm rot="21097023">
            <a:off x="5702866" y="4506995"/>
            <a:ext cx="3074302" cy="1909304"/>
          </a:xfrm>
          <a:prstGeom prst="rect">
            <a:avLst/>
          </a:prstGeom>
          <a:ln>
            <a:noFill/>
          </a:ln>
          <a:effectLst>
            <a:softEdge rad="112500"/>
          </a:effectLst>
        </p:spPr>
      </p:pic>
      <p:pic>
        <p:nvPicPr>
          <p:cNvPr id="8" name="7 Imagen" descr="images (1).jpg"/>
          <p:cNvPicPr>
            <a:picLocks noChangeAspect="1"/>
          </p:cNvPicPr>
          <p:nvPr/>
        </p:nvPicPr>
        <p:blipFill>
          <a:blip r:embed="rId3" cstate="print"/>
          <a:stretch>
            <a:fillRect/>
          </a:stretch>
        </p:blipFill>
        <p:spPr>
          <a:xfrm>
            <a:off x="6423547" y="980728"/>
            <a:ext cx="2180901" cy="3380396"/>
          </a:xfrm>
          <a:prstGeom prst="rect">
            <a:avLst/>
          </a:prstGeom>
          <a:ln>
            <a:noFill/>
          </a:ln>
          <a:effectLst>
            <a:softEdge rad="112500"/>
          </a:effectLst>
        </p:spPr>
      </p:pic>
    </p:spTree>
  </p:cSld>
  <p:clrMapOvr>
    <a:masterClrMapping/>
  </p:clrMapOvr>
  <p:transition>
    <p:cover dir="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924944"/>
            <a:ext cx="8229600" cy="720080"/>
          </a:xfrm>
          <a:effectLst>
            <a:outerShdw blurRad="50800" dist="38100" dir="5400000" algn="t" rotWithShape="0">
              <a:prstClr val="black">
                <a:alpha val="40000"/>
              </a:prstClr>
            </a:outerShdw>
          </a:effectLst>
        </p:spPr>
        <p:txBody>
          <a:bodyPr>
            <a:noAutofit/>
          </a:bodyPr>
          <a:lstStyle/>
          <a:p>
            <a:pPr algn="ctr"/>
            <a:r>
              <a:rPr lang="es-ES" sz="4400" dirty="0" smtClean="0">
                <a:solidFill>
                  <a:schemeClr val="tx1"/>
                </a:solidFill>
              </a:rPr>
              <a:t>Los paisajes fríos</a:t>
            </a:r>
            <a:endParaRPr lang="es-ES" sz="4400" dirty="0">
              <a:solidFill>
                <a:schemeClr val="tx1"/>
              </a:solidFill>
            </a:endParaRPr>
          </a:p>
        </p:txBody>
      </p:sp>
      <p:pic>
        <p:nvPicPr>
          <p:cNvPr id="3" name="2 Imagen" descr="images.jpg"/>
          <p:cNvPicPr>
            <a:picLocks noChangeAspect="1"/>
          </p:cNvPicPr>
          <p:nvPr/>
        </p:nvPicPr>
        <p:blipFill>
          <a:blip r:embed="rId2" cstate="print"/>
          <a:stretch>
            <a:fillRect/>
          </a:stretch>
        </p:blipFill>
        <p:spPr>
          <a:xfrm rot="21254908">
            <a:off x="690412" y="601977"/>
            <a:ext cx="3461963" cy="2474258"/>
          </a:xfrm>
          <a:prstGeom prst="rect">
            <a:avLst/>
          </a:prstGeom>
          <a:ln>
            <a:noFill/>
          </a:ln>
          <a:effectLst>
            <a:softEdge rad="112500"/>
          </a:effectLst>
        </p:spPr>
      </p:pic>
      <p:pic>
        <p:nvPicPr>
          <p:cNvPr id="4" name="3 Imagen" descr="images (1).jpg"/>
          <p:cNvPicPr>
            <a:picLocks noChangeAspect="1"/>
          </p:cNvPicPr>
          <p:nvPr/>
        </p:nvPicPr>
        <p:blipFill>
          <a:blip r:embed="rId3" cstate="print"/>
          <a:stretch>
            <a:fillRect/>
          </a:stretch>
        </p:blipFill>
        <p:spPr>
          <a:xfrm rot="461944">
            <a:off x="4921096" y="3850093"/>
            <a:ext cx="3381701" cy="2427598"/>
          </a:xfrm>
          <a:prstGeom prst="rect">
            <a:avLst/>
          </a:prstGeom>
          <a:ln>
            <a:noFill/>
          </a:ln>
          <a:effectLst>
            <a:softEdge rad="112500"/>
          </a:effectLst>
        </p:spPr>
      </p:pic>
      <p:sp>
        <p:nvSpPr>
          <p:cNvPr id="5" name="4 CuadroTexto"/>
          <p:cNvSpPr txBox="1"/>
          <p:nvPr/>
        </p:nvSpPr>
        <p:spPr>
          <a:xfrm>
            <a:off x="8244408" y="6309320"/>
            <a:ext cx="648072" cy="400110"/>
          </a:xfrm>
          <a:prstGeom prst="rect">
            <a:avLst/>
          </a:prstGeom>
          <a:noFill/>
        </p:spPr>
        <p:txBody>
          <a:bodyPr wrap="square" rtlCol="0">
            <a:spAutoFit/>
          </a:bodyPr>
          <a:lstStyle/>
          <a:p>
            <a:r>
              <a:rPr lang="es-ES" dirty="0" smtClean="0"/>
              <a:t>18</a:t>
            </a:r>
            <a:endParaRPr lang="es-ES" dirty="0"/>
          </a:p>
        </p:txBody>
      </p:sp>
    </p:spTree>
  </p:cSld>
  <p:clrMapOvr>
    <a:masterClrMapping/>
  </p:clrMapOvr>
  <p:transition>
    <p:wheel spokes="8"/>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0"/>
            <a:ext cx="8229600" cy="980728"/>
          </a:xfrm>
          <a:effectLst>
            <a:outerShdw blurRad="50800" dist="38100" dir="5400000" algn="t" rotWithShape="0">
              <a:prstClr val="black">
                <a:alpha val="40000"/>
              </a:prstClr>
            </a:outerShdw>
          </a:effectLst>
        </p:spPr>
        <p:txBody>
          <a:bodyPr/>
          <a:lstStyle/>
          <a:p>
            <a:pPr algn="ctr"/>
            <a:r>
              <a:rPr lang="es-ES" dirty="0" smtClean="0">
                <a:solidFill>
                  <a:schemeClr val="tx1"/>
                </a:solidFill>
              </a:rPr>
              <a:t>La tundra</a:t>
            </a:r>
            <a:endParaRPr lang="es-ES" dirty="0">
              <a:solidFill>
                <a:schemeClr val="tx1"/>
              </a:solidFill>
            </a:endParaRPr>
          </a:p>
        </p:txBody>
      </p:sp>
      <p:sp>
        <p:nvSpPr>
          <p:cNvPr id="3" name="2 CuadroTexto"/>
          <p:cNvSpPr txBox="1"/>
          <p:nvPr/>
        </p:nvSpPr>
        <p:spPr>
          <a:xfrm>
            <a:off x="755576" y="836712"/>
            <a:ext cx="6768752" cy="6771665"/>
          </a:xfrm>
          <a:prstGeom prst="rect">
            <a:avLst/>
          </a:prstGeom>
          <a:noFill/>
        </p:spPr>
        <p:txBody>
          <a:bodyPr wrap="square" rtlCol="0">
            <a:spAutoFit/>
          </a:bodyPr>
          <a:lstStyle/>
          <a:p>
            <a:r>
              <a:rPr lang="es-ES" dirty="0" smtClean="0">
                <a:latin typeface="+mn-lt"/>
              </a:rPr>
              <a:t>Zona de clima polar no extremo, la temperatura media se sitúa por encima de los </a:t>
            </a:r>
            <a:r>
              <a:rPr lang="es-ES" dirty="0" smtClean="0">
                <a:latin typeface="Arial" pitchFamily="34" charset="0"/>
                <a:cs typeface="Arial" pitchFamily="34" charset="0"/>
              </a:rPr>
              <a:t>0</a:t>
            </a:r>
            <a:r>
              <a:rPr lang="es-ES" dirty="0" smtClean="0">
                <a:latin typeface="+mn-lt"/>
              </a:rPr>
              <a:t> grados durante pocos meses.</a:t>
            </a:r>
          </a:p>
          <a:p>
            <a:pPr>
              <a:buFont typeface="Wingdings" pitchFamily="2" charset="2"/>
              <a:buChar char="v"/>
            </a:pPr>
            <a:endParaRPr lang="es-ES" dirty="0" smtClean="0">
              <a:latin typeface="+mn-lt"/>
            </a:endParaRPr>
          </a:p>
          <a:p>
            <a:pPr>
              <a:buFont typeface="Wingdings" pitchFamily="2" charset="2"/>
              <a:buChar char="v"/>
            </a:pPr>
            <a:r>
              <a:rPr lang="es-ES" b="1" dirty="0" smtClean="0">
                <a:latin typeface="+mn-lt"/>
              </a:rPr>
              <a:t>Vegetación: </a:t>
            </a:r>
            <a:r>
              <a:rPr lang="es-ES" dirty="0" smtClean="0">
                <a:latin typeface="+mn-lt"/>
              </a:rPr>
              <a:t>es una pradera formada por especies de poca altura: musgos y arbustos, sauces y abedules enanos. La vegetación desaparece en el largo invierno, cuando las temperaturas bajan.</a:t>
            </a:r>
          </a:p>
          <a:p>
            <a:pPr>
              <a:buFont typeface="Wingdings" pitchFamily="2" charset="2"/>
              <a:buChar char="v"/>
            </a:pPr>
            <a:endParaRPr lang="es-ES" b="1" dirty="0" smtClean="0">
              <a:latin typeface="+mn-lt"/>
            </a:endParaRPr>
          </a:p>
          <a:p>
            <a:pPr>
              <a:buFont typeface="Wingdings" pitchFamily="2" charset="2"/>
              <a:buChar char="v"/>
            </a:pPr>
            <a:r>
              <a:rPr lang="es-ES" dirty="0" smtClean="0">
                <a:latin typeface="+mn-lt"/>
              </a:rPr>
              <a:t>El suelo es pobre y permanece helado y cubierto de nieve y hielo.</a:t>
            </a:r>
          </a:p>
          <a:p>
            <a:pPr>
              <a:buFont typeface="Wingdings" pitchFamily="2" charset="2"/>
              <a:buChar char="v"/>
            </a:pPr>
            <a:endParaRPr lang="es-ES" dirty="0" smtClean="0">
              <a:latin typeface="+mn-lt"/>
            </a:endParaRPr>
          </a:p>
          <a:p>
            <a:pPr>
              <a:buFont typeface="Wingdings" pitchFamily="2" charset="2"/>
              <a:buChar char="v"/>
            </a:pPr>
            <a:r>
              <a:rPr lang="es-ES" b="1" dirty="0" smtClean="0">
                <a:latin typeface="+mn-lt"/>
              </a:rPr>
              <a:t>Fauna: </a:t>
            </a:r>
            <a:r>
              <a:rPr lang="es-ES" dirty="0" smtClean="0">
                <a:latin typeface="+mn-lt"/>
              </a:rPr>
              <a:t>animales como el reno o el zorro. Por las bajas temperatura es una zona baja en población.</a:t>
            </a:r>
          </a:p>
          <a:p>
            <a:pPr>
              <a:buFont typeface="Wingdings" pitchFamily="2" charset="2"/>
              <a:buChar char="v"/>
            </a:pPr>
            <a:endParaRPr lang="es-ES" dirty="0" smtClean="0">
              <a:latin typeface="+mn-lt"/>
            </a:endParaRPr>
          </a:p>
          <a:p>
            <a:pPr>
              <a:buFont typeface="Wingdings" pitchFamily="2" charset="2"/>
              <a:buChar char="v"/>
            </a:pPr>
            <a:r>
              <a:rPr lang="es-ES" b="1" dirty="0" smtClean="0">
                <a:latin typeface="+mn-lt"/>
              </a:rPr>
              <a:t>Recursos: </a:t>
            </a:r>
            <a:r>
              <a:rPr lang="es-ES" dirty="0" smtClean="0">
                <a:latin typeface="+mn-lt"/>
              </a:rPr>
              <a:t> zonas que en el subsuelo tienen Urano y petróleo.</a:t>
            </a:r>
          </a:p>
          <a:p>
            <a:pPr>
              <a:buFont typeface="Wingdings" pitchFamily="2" charset="2"/>
              <a:buChar char="v"/>
            </a:pPr>
            <a:endParaRPr lang="es-ES" b="1" dirty="0" smtClean="0">
              <a:latin typeface="+mn-lt"/>
            </a:endParaRPr>
          </a:p>
          <a:p>
            <a:pPr>
              <a:buFont typeface="Wingdings" pitchFamily="2" charset="2"/>
              <a:buChar char="v"/>
            </a:pPr>
            <a:r>
              <a:rPr lang="es-ES" b="1" dirty="0" smtClean="0">
                <a:latin typeface="+mn-lt"/>
              </a:rPr>
              <a:t>Problemas:  </a:t>
            </a:r>
            <a:r>
              <a:rPr lang="es-ES" dirty="0" smtClean="0">
                <a:latin typeface="+mn-lt"/>
              </a:rPr>
              <a:t>fundamentalmente por el calentamiento global</a:t>
            </a:r>
            <a:endParaRPr lang="es-ES" b="1" dirty="0" smtClean="0">
              <a:latin typeface="+mn-lt"/>
            </a:endParaRPr>
          </a:p>
          <a:p>
            <a:pPr>
              <a:buFont typeface="Wingdings" pitchFamily="2" charset="2"/>
              <a:buChar char="v"/>
            </a:pPr>
            <a:endParaRPr lang="es-ES" b="1" dirty="0" smtClean="0">
              <a:latin typeface="+mn-lt"/>
            </a:endParaRPr>
          </a:p>
          <a:p>
            <a:pPr>
              <a:buFont typeface="Wingdings" pitchFamily="2" charset="2"/>
              <a:buChar char="v"/>
            </a:pPr>
            <a:endParaRPr lang="es-ES" b="1" dirty="0">
              <a:latin typeface="+mn-lt"/>
            </a:endParaRPr>
          </a:p>
        </p:txBody>
      </p:sp>
      <p:sp>
        <p:nvSpPr>
          <p:cNvPr id="4" name="3 CuadroTexto"/>
          <p:cNvSpPr txBox="1"/>
          <p:nvPr/>
        </p:nvSpPr>
        <p:spPr>
          <a:xfrm>
            <a:off x="8172400" y="6309320"/>
            <a:ext cx="792088" cy="400110"/>
          </a:xfrm>
          <a:prstGeom prst="rect">
            <a:avLst/>
          </a:prstGeom>
          <a:noFill/>
        </p:spPr>
        <p:txBody>
          <a:bodyPr wrap="square" rtlCol="0">
            <a:spAutoFit/>
          </a:bodyPr>
          <a:lstStyle/>
          <a:p>
            <a:r>
              <a:rPr lang="es-ES" dirty="0" smtClean="0"/>
              <a:t>19</a:t>
            </a:r>
            <a:endParaRPr lang="es-ES" dirty="0"/>
          </a:p>
        </p:txBody>
      </p:sp>
    </p:spTree>
  </p:cSld>
  <p:clrMapOvr>
    <a:masterClrMapping/>
  </p:clrMapOvr>
  <p:transition>
    <p:whee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s.jpg"/>
          <p:cNvPicPr>
            <a:picLocks noChangeAspect="1"/>
          </p:cNvPicPr>
          <p:nvPr/>
        </p:nvPicPr>
        <p:blipFill>
          <a:blip r:embed="rId2" cstate="print"/>
          <a:stretch>
            <a:fillRect/>
          </a:stretch>
        </p:blipFill>
        <p:spPr>
          <a:xfrm rot="21398258">
            <a:off x="371550" y="356944"/>
            <a:ext cx="3987085" cy="2822319"/>
          </a:xfrm>
          <a:prstGeom prst="rect">
            <a:avLst/>
          </a:prstGeom>
          <a:ln>
            <a:noFill/>
          </a:ln>
          <a:effectLst>
            <a:softEdge rad="112500"/>
          </a:effectLst>
        </p:spPr>
      </p:pic>
      <p:pic>
        <p:nvPicPr>
          <p:cNvPr id="3" name="2 Imagen" descr="images (1).jpg"/>
          <p:cNvPicPr>
            <a:picLocks noChangeAspect="1"/>
          </p:cNvPicPr>
          <p:nvPr/>
        </p:nvPicPr>
        <p:blipFill>
          <a:blip r:embed="rId3" cstate="print"/>
          <a:stretch>
            <a:fillRect/>
          </a:stretch>
        </p:blipFill>
        <p:spPr>
          <a:xfrm rot="393999">
            <a:off x="4629042" y="557491"/>
            <a:ext cx="4088184" cy="2720501"/>
          </a:xfrm>
          <a:prstGeom prst="rect">
            <a:avLst/>
          </a:prstGeom>
          <a:ln>
            <a:noFill/>
          </a:ln>
          <a:effectLst>
            <a:softEdge rad="112500"/>
          </a:effectLst>
        </p:spPr>
      </p:pic>
      <p:pic>
        <p:nvPicPr>
          <p:cNvPr id="4" name="3 Imagen" descr="images (2).jpg"/>
          <p:cNvPicPr>
            <a:picLocks noChangeAspect="1"/>
          </p:cNvPicPr>
          <p:nvPr/>
        </p:nvPicPr>
        <p:blipFill>
          <a:blip r:embed="rId4" cstate="print"/>
          <a:stretch>
            <a:fillRect/>
          </a:stretch>
        </p:blipFill>
        <p:spPr>
          <a:xfrm rot="21347170">
            <a:off x="271141" y="3438229"/>
            <a:ext cx="4268646" cy="2651054"/>
          </a:xfrm>
          <a:prstGeom prst="rect">
            <a:avLst/>
          </a:prstGeom>
          <a:ln>
            <a:noFill/>
          </a:ln>
          <a:effectLst>
            <a:softEdge rad="112500"/>
          </a:effectLst>
        </p:spPr>
      </p:pic>
      <p:pic>
        <p:nvPicPr>
          <p:cNvPr id="5" name="4 Imagen" descr="images (3).jpg"/>
          <p:cNvPicPr>
            <a:picLocks noChangeAspect="1"/>
          </p:cNvPicPr>
          <p:nvPr/>
        </p:nvPicPr>
        <p:blipFill>
          <a:blip r:embed="rId5" cstate="print"/>
          <a:stretch>
            <a:fillRect/>
          </a:stretch>
        </p:blipFill>
        <p:spPr>
          <a:xfrm rot="358749">
            <a:off x="4767867" y="3482746"/>
            <a:ext cx="3931952" cy="2583449"/>
          </a:xfrm>
          <a:prstGeom prst="rect">
            <a:avLst/>
          </a:prstGeom>
          <a:ln>
            <a:noFill/>
          </a:ln>
          <a:effectLst>
            <a:softEdge rad="112500"/>
          </a:effectLst>
        </p:spPr>
      </p:pic>
      <p:sp>
        <p:nvSpPr>
          <p:cNvPr id="6" name="5 CuadroTexto"/>
          <p:cNvSpPr txBox="1"/>
          <p:nvPr/>
        </p:nvSpPr>
        <p:spPr>
          <a:xfrm>
            <a:off x="8460432" y="6237312"/>
            <a:ext cx="504056" cy="400110"/>
          </a:xfrm>
          <a:prstGeom prst="rect">
            <a:avLst/>
          </a:prstGeom>
          <a:noFill/>
        </p:spPr>
        <p:txBody>
          <a:bodyPr wrap="square" rtlCol="0">
            <a:spAutoFit/>
          </a:bodyPr>
          <a:lstStyle/>
          <a:p>
            <a:r>
              <a:rPr lang="es-ES" dirty="0" smtClean="0"/>
              <a:t>20</a:t>
            </a:r>
            <a:endParaRPr lang="es-ES" dirty="0"/>
          </a:p>
        </p:txBody>
      </p:sp>
    </p:spTree>
  </p:cSld>
  <p:clrMapOvr>
    <a:masterClrMapping/>
  </p:clrMapOvr>
  <p:transition>
    <p:pull dir="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52400"/>
            <a:ext cx="8229600" cy="612304"/>
          </a:xfrm>
          <a:effectLst>
            <a:outerShdw blurRad="50800" dist="38100" dir="5400000" algn="t" rotWithShape="0">
              <a:prstClr val="black">
                <a:alpha val="40000"/>
              </a:prstClr>
            </a:outerShdw>
          </a:effectLst>
        </p:spPr>
        <p:txBody>
          <a:bodyPr>
            <a:normAutofit fontScale="90000"/>
          </a:bodyPr>
          <a:lstStyle/>
          <a:p>
            <a:pPr algn="ctr"/>
            <a:r>
              <a:rPr lang="es-ES" dirty="0" smtClean="0">
                <a:solidFill>
                  <a:schemeClr val="tx1"/>
                </a:solidFill>
              </a:rPr>
              <a:t>Los hielos perpetuos</a:t>
            </a:r>
            <a:endParaRPr lang="es-ES" dirty="0">
              <a:solidFill>
                <a:schemeClr val="tx1"/>
              </a:solidFill>
            </a:endParaRPr>
          </a:p>
        </p:txBody>
      </p:sp>
      <p:sp>
        <p:nvSpPr>
          <p:cNvPr id="3" name="2 CuadroTexto"/>
          <p:cNvSpPr txBox="1"/>
          <p:nvPr/>
        </p:nvSpPr>
        <p:spPr>
          <a:xfrm>
            <a:off x="971600" y="764704"/>
            <a:ext cx="4824536" cy="5940088"/>
          </a:xfrm>
          <a:prstGeom prst="rect">
            <a:avLst/>
          </a:prstGeom>
          <a:noFill/>
        </p:spPr>
        <p:txBody>
          <a:bodyPr wrap="square" rtlCol="0">
            <a:spAutoFit/>
          </a:bodyPr>
          <a:lstStyle/>
          <a:p>
            <a:r>
              <a:rPr lang="es-ES" dirty="0" smtClean="0">
                <a:latin typeface="+mn-lt"/>
              </a:rPr>
              <a:t>Se localizan en las zonas de clima polar extremo, donde las temperaturas no superan los </a:t>
            </a:r>
            <a:r>
              <a:rPr lang="es-ES" dirty="0" smtClean="0">
                <a:latin typeface="Arial" pitchFamily="34" charset="0"/>
                <a:cs typeface="Arial" pitchFamily="34" charset="0"/>
              </a:rPr>
              <a:t>0</a:t>
            </a:r>
            <a:r>
              <a:rPr lang="es-ES" dirty="0" smtClean="0">
                <a:latin typeface="+mn-lt"/>
              </a:rPr>
              <a:t> grados en todo el año.</a:t>
            </a:r>
          </a:p>
          <a:p>
            <a:pPr>
              <a:buFont typeface="Wingdings" pitchFamily="2" charset="2"/>
              <a:buChar char="v"/>
            </a:pPr>
            <a:endParaRPr lang="es-ES" dirty="0" smtClean="0">
              <a:latin typeface="+mn-lt"/>
            </a:endParaRPr>
          </a:p>
          <a:p>
            <a:pPr>
              <a:buFont typeface="Wingdings" pitchFamily="2" charset="2"/>
              <a:buChar char="v"/>
            </a:pPr>
            <a:r>
              <a:rPr lang="es-ES" dirty="0" smtClean="0">
                <a:latin typeface="+mn-lt"/>
              </a:rPr>
              <a:t>El suelo permanece cubierto por el hielo durante todo el año y no existe vegetación.</a:t>
            </a:r>
          </a:p>
          <a:p>
            <a:pPr>
              <a:buFont typeface="Wingdings" pitchFamily="2" charset="2"/>
              <a:buChar char="v"/>
            </a:pPr>
            <a:endParaRPr lang="es-ES" dirty="0" smtClean="0">
              <a:latin typeface="+mn-lt"/>
            </a:endParaRPr>
          </a:p>
          <a:p>
            <a:pPr>
              <a:buFont typeface="Wingdings" pitchFamily="2" charset="2"/>
              <a:buChar char="v"/>
            </a:pPr>
            <a:r>
              <a:rPr lang="es-ES" b="1" dirty="0" smtClean="0">
                <a:latin typeface="+mn-lt"/>
              </a:rPr>
              <a:t>Fauna: </a:t>
            </a:r>
            <a:r>
              <a:rPr lang="es-ES" dirty="0" smtClean="0">
                <a:latin typeface="+mn-lt"/>
              </a:rPr>
              <a:t>pingüinos, focas, osos polares son capaces de soportar bajísimas temperaturas. </a:t>
            </a:r>
          </a:p>
          <a:p>
            <a:pPr>
              <a:buFont typeface="Wingdings" pitchFamily="2" charset="2"/>
              <a:buChar char="v"/>
            </a:pPr>
            <a:endParaRPr lang="es-ES" dirty="0" smtClean="0">
              <a:latin typeface="+mn-lt"/>
            </a:endParaRPr>
          </a:p>
          <a:p>
            <a:pPr>
              <a:buFont typeface="Wingdings" pitchFamily="2" charset="2"/>
              <a:buChar char="v"/>
            </a:pPr>
            <a:r>
              <a:rPr lang="es-ES" dirty="0" smtClean="0">
                <a:latin typeface="+mn-lt"/>
              </a:rPr>
              <a:t>Está zona esta prácticamente despoblada .</a:t>
            </a:r>
          </a:p>
          <a:p>
            <a:pPr>
              <a:buFont typeface="Wingdings" pitchFamily="2" charset="2"/>
              <a:buChar char="v"/>
            </a:pPr>
            <a:endParaRPr lang="es-ES" b="1" dirty="0" smtClean="0">
              <a:latin typeface="+mn-lt"/>
            </a:endParaRPr>
          </a:p>
          <a:p>
            <a:pPr>
              <a:buFont typeface="Wingdings" pitchFamily="2" charset="2"/>
              <a:buChar char="v"/>
            </a:pPr>
            <a:r>
              <a:rPr lang="es-ES" b="1" dirty="0" smtClean="0">
                <a:latin typeface="+mn-lt"/>
              </a:rPr>
              <a:t>Recursos: </a:t>
            </a:r>
            <a:r>
              <a:rPr lang="es-ES" dirty="0" smtClean="0">
                <a:latin typeface="+mn-lt"/>
              </a:rPr>
              <a:t> la Antártida  tiene un subsuelo petróleo, gas  y también se encuentra oro y uranio.</a:t>
            </a:r>
          </a:p>
          <a:p>
            <a:pPr>
              <a:buFont typeface="Wingdings" pitchFamily="2" charset="2"/>
              <a:buChar char="v"/>
            </a:pPr>
            <a:endParaRPr lang="es-ES" b="1" dirty="0" smtClean="0">
              <a:latin typeface="+mn-lt"/>
            </a:endParaRPr>
          </a:p>
          <a:p>
            <a:pPr>
              <a:buFont typeface="Wingdings" pitchFamily="2" charset="2"/>
              <a:buChar char="v"/>
            </a:pPr>
            <a:r>
              <a:rPr lang="es-ES" b="1" dirty="0" smtClean="0">
                <a:latin typeface="+mn-lt"/>
              </a:rPr>
              <a:t>Problemas: </a:t>
            </a:r>
            <a:r>
              <a:rPr lang="es-ES" dirty="0" smtClean="0">
                <a:latin typeface="+mn-lt"/>
              </a:rPr>
              <a:t>el calentamiento global.</a:t>
            </a:r>
            <a:endParaRPr lang="es-ES" b="1" dirty="0" smtClean="0">
              <a:latin typeface="+mn-lt"/>
            </a:endParaRPr>
          </a:p>
        </p:txBody>
      </p:sp>
      <p:pic>
        <p:nvPicPr>
          <p:cNvPr id="4" name="3 Imagen" descr="images (4).jpg"/>
          <p:cNvPicPr>
            <a:picLocks noChangeAspect="1"/>
          </p:cNvPicPr>
          <p:nvPr/>
        </p:nvPicPr>
        <p:blipFill>
          <a:blip r:embed="rId2" cstate="print"/>
          <a:stretch>
            <a:fillRect/>
          </a:stretch>
        </p:blipFill>
        <p:spPr>
          <a:xfrm rot="249354">
            <a:off x="5840704" y="1344619"/>
            <a:ext cx="3076039" cy="1838414"/>
          </a:xfrm>
          <a:prstGeom prst="rect">
            <a:avLst/>
          </a:prstGeom>
          <a:ln>
            <a:noFill/>
          </a:ln>
          <a:effectLst>
            <a:softEdge rad="112500"/>
          </a:effectLst>
        </p:spPr>
      </p:pic>
      <p:pic>
        <p:nvPicPr>
          <p:cNvPr id="5" name="4 Imagen" descr="descarga.jpg"/>
          <p:cNvPicPr>
            <a:picLocks noChangeAspect="1"/>
          </p:cNvPicPr>
          <p:nvPr/>
        </p:nvPicPr>
        <p:blipFill>
          <a:blip r:embed="rId3" cstate="print"/>
          <a:stretch>
            <a:fillRect/>
          </a:stretch>
        </p:blipFill>
        <p:spPr>
          <a:xfrm rot="461870">
            <a:off x="5040692" y="3815658"/>
            <a:ext cx="3749030" cy="1874515"/>
          </a:xfrm>
          <a:prstGeom prst="rect">
            <a:avLst/>
          </a:prstGeom>
          <a:ln>
            <a:noFill/>
          </a:ln>
          <a:effectLst>
            <a:softEdge rad="112500"/>
          </a:effectLst>
        </p:spPr>
      </p:pic>
      <p:sp>
        <p:nvSpPr>
          <p:cNvPr id="6" name="5 CuadroTexto"/>
          <p:cNvSpPr txBox="1"/>
          <p:nvPr/>
        </p:nvSpPr>
        <p:spPr>
          <a:xfrm>
            <a:off x="8316416" y="6309320"/>
            <a:ext cx="576064" cy="400110"/>
          </a:xfrm>
          <a:prstGeom prst="rect">
            <a:avLst/>
          </a:prstGeom>
          <a:noFill/>
        </p:spPr>
        <p:txBody>
          <a:bodyPr wrap="square" rtlCol="0">
            <a:spAutoFit/>
          </a:bodyPr>
          <a:lstStyle/>
          <a:p>
            <a:r>
              <a:rPr lang="es-ES" dirty="0" smtClean="0"/>
              <a:t>21</a:t>
            </a:r>
            <a:endParaRPr lang="es-ES" dirty="0"/>
          </a:p>
        </p:txBody>
      </p:sp>
    </p:spTree>
  </p:cSld>
  <p:clrMapOvr>
    <a:masterClrMapping/>
  </p:clrMapOvr>
  <p:transition>
    <p:split dir="in"/>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43408"/>
            <a:ext cx="8229600" cy="936104"/>
          </a:xfrm>
        </p:spPr>
        <p:txBody>
          <a:bodyPr/>
          <a:lstStyle/>
          <a:p>
            <a:pPr algn="ctr"/>
            <a:r>
              <a:rPr lang="es-ES" dirty="0" smtClean="0">
                <a:solidFill>
                  <a:schemeClr val="tx1"/>
                </a:solidFill>
              </a:rPr>
              <a:t>Alta montaña</a:t>
            </a:r>
            <a:endParaRPr lang="es-ES" dirty="0">
              <a:solidFill>
                <a:schemeClr val="tx1"/>
              </a:solidFill>
            </a:endParaRPr>
          </a:p>
        </p:txBody>
      </p:sp>
      <p:sp>
        <p:nvSpPr>
          <p:cNvPr id="3" name="2 CuadroTexto"/>
          <p:cNvSpPr txBox="1"/>
          <p:nvPr/>
        </p:nvSpPr>
        <p:spPr>
          <a:xfrm>
            <a:off x="971600" y="1268760"/>
            <a:ext cx="7416824" cy="400110"/>
          </a:xfrm>
          <a:prstGeom prst="rect">
            <a:avLst/>
          </a:prstGeom>
          <a:noFill/>
        </p:spPr>
        <p:txBody>
          <a:bodyPr wrap="square" rtlCol="0">
            <a:spAutoFit/>
          </a:bodyPr>
          <a:lstStyle/>
          <a:p>
            <a:endParaRPr lang="es-ES" dirty="0"/>
          </a:p>
        </p:txBody>
      </p:sp>
      <p:sp>
        <p:nvSpPr>
          <p:cNvPr id="4" name="3 CuadroTexto"/>
          <p:cNvSpPr txBox="1"/>
          <p:nvPr/>
        </p:nvSpPr>
        <p:spPr>
          <a:xfrm>
            <a:off x="971600" y="548680"/>
            <a:ext cx="7200800" cy="6863417"/>
          </a:xfrm>
          <a:prstGeom prst="rect">
            <a:avLst/>
          </a:prstGeom>
          <a:noFill/>
        </p:spPr>
        <p:txBody>
          <a:bodyPr wrap="square" rtlCol="0">
            <a:spAutoFit/>
          </a:bodyPr>
          <a:lstStyle/>
          <a:p>
            <a:r>
              <a:rPr lang="es-ES" dirty="0" smtClean="0">
                <a:latin typeface="+mn-lt"/>
              </a:rPr>
              <a:t>Son paisajes que se dan en zonas elevadas, el inviernos son largos y fríos y los veranos cortos y frescos y tiene abundantes precipitaciones.</a:t>
            </a:r>
          </a:p>
          <a:p>
            <a:endParaRPr lang="es-ES" dirty="0" smtClean="0">
              <a:latin typeface="+mn-lt"/>
            </a:endParaRPr>
          </a:p>
          <a:p>
            <a:pPr>
              <a:buFont typeface="Wingdings" pitchFamily="2" charset="2"/>
              <a:buChar char="v"/>
            </a:pPr>
            <a:r>
              <a:rPr lang="es-ES" b="1" dirty="0" smtClean="0">
                <a:latin typeface="+mn-lt"/>
              </a:rPr>
              <a:t>Vegetación: </a:t>
            </a:r>
            <a:r>
              <a:rPr lang="es-ES" dirty="0" smtClean="0">
                <a:latin typeface="+mn-lt"/>
              </a:rPr>
              <a:t>la especies vegetales van cambiado con la altitud, según soporten más o menos frío. Un ejemplo de la distribución:</a:t>
            </a:r>
          </a:p>
          <a:p>
            <a:pPr>
              <a:buFont typeface="Arial" pitchFamily="34" charset="0"/>
              <a:buChar char="•"/>
            </a:pPr>
            <a:r>
              <a:rPr lang="es-ES" dirty="0" smtClean="0">
                <a:latin typeface="+mn-lt"/>
              </a:rPr>
              <a:t> Hasta los 800 m: la vegetación propia del lugar.</a:t>
            </a:r>
          </a:p>
          <a:p>
            <a:pPr>
              <a:buFont typeface="Arial" pitchFamily="34" charset="0"/>
              <a:buChar char="•"/>
            </a:pPr>
            <a:r>
              <a:rPr lang="es-ES" dirty="0" smtClean="0">
                <a:latin typeface="+mn-lt"/>
              </a:rPr>
              <a:t> Desde los 800 a los 1.700 m: bosques caducifolio, con robles, hayas..</a:t>
            </a:r>
          </a:p>
          <a:p>
            <a:pPr>
              <a:buFont typeface="Arial" pitchFamily="34" charset="0"/>
              <a:buChar char="•"/>
            </a:pPr>
            <a:r>
              <a:rPr lang="es-ES" dirty="0" smtClean="0">
                <a:latin typeface="+mn-lt"/>
              </a:rPr>
              <a:t> Desde los 1.700 a los 2.200 m: bosques de coníferas( pinos, abetos).</a:t>
            </a:r>
          </a:p>
          <a:p>
            <a:pPr>
              <a:buFont typeface="Arial" pitchFamily="34" charset="0"/>
              <a:buChar char="•"/>
            </a:pPr>
            <a:r>
              <a:rPr lang="es-ES" dirty="0" smtClean="0">
                <a:latin typeface="+mn-lt"/>
              </a:rPr>
              <a:t> Desde los 2.200 a los 2.500 m: pradera alpina.</a:t>
            </a:r>
          </a:p>
          <a:p>
            <a:pPr>
              <a:buFont typeface="Arial" pitchFamily="34" charset="0"/>
              <a:buChar char="•"/>
            </a:pPr>
            <a:r>
              <a:rPr lang="es-ES" dirty="0" smtClean="0">
                <a:latin typeface="+mn-lt"/>
              </a:rPr>
              <a:t> Por encima de los 2.500 m: canchales (zona de piedra)</a:t>
            </a:r>
          </a:p>
          <a:p>
            <a:endParaRPr lang="es-ES" dirty="0" smtClean="0">
              <a:latin typeface="+mn-lt"/>
            </a:endParaRPr>
          </a:p>
          <a:p>
            <a:pPr>
              <a:buFont typeface="Wingdings" pitchFamily="2" charset="2"/>
              <a:buChar char="v"/>
            </a:pPr>
            <a:r>
              <a:rPr lang="es-ES" dirty="0" smtClean="0">
                <a:latin typeface="+mn-lt"/>
              </a:rPr>
              <a:t> </a:t>
            </a:r>
            <a:r>
              <a:rPr lang="es-ES" b="1" dirty="0" smtClean="0">
                <a:latin typeface="+mn-lt"/>
              </a:rPr>
              <a:t>Fauna: </a:t>
            </a:r>
            <a:r>
              <a:rPr lang="es-ES" dirty="0" smtClean="0">
                <a:latin typeface="+mn-lt"/>
              </a:rPr>
              <a:t>en las montañas abundan las marmotas y cabras. La población  está en las zonas menos frías. No obstante, son zonas poco pobladas.</a:t>
            </a:r>
          </a:p>
          <a:p>
            <a:endParaRPr lang="es-ES" dirty="0" smtClean="0">
              <a:latin typeface="+mn-lt"/>
            </a:endParaRPr>
          </a:p>
          <a:p>
            <a:pPr>
              <a:buFont typeface="Wingdings" pitchFamily="2" charset="2"/>
              <a:buChar char="v"/>
            </a:pPr>
            <a:r>
              <a:rPr lang="es-ES" dirty="0" smtClean="0">
                <a:latin typeface="+mn-lt"/>
              </a:rPr>
              <a:t> </a:t>
            </a:r>
            <a:r>
              <a:rPr lang="es-ES" b="1" dirty="0" smtClean="0">
                <a:latin typeface="+mn-lt"/>
              </a:rPr>
              <a:t>Recursos:  </a:t>
            </a:r>
            <a:r>
              <a:rPr lang="es-ES" dirty="0" smtClean="0">
                <a:latin typeface="+mn-lt"/>
              </a:rPr>
              <a:t>madera, productos ganaderos, minerales…</a:t>
            </a:r>
          </a:p>
          <a:p>
            <a:endParaRPr lang="es-ES" dirty="0" smtClean="0">
              <a:latin typeface="+mn-lt"/>
            </a:endParaRPr>
          </a:p>
          <a:p>
            <a:endParaRPr lang="es-ES" b="1" dirty="0" smtClean="0">
              <a:latin typeface="+mn-lt"/>
            </a:endParaRPr>
          </a:p>
          <a:p>
            <a:endParaRPr lang="es-ES" b="1" dirty="0">
              <a:latin typeface="+mn-lt"/>
            </a:endParaRPr>
          </a:p>
        </p:txBody>
      </p:sp>
      <p:sp>
        <p:nvSpPr>
          <p:cNvPr id="5" name="4 CuadroTexto"/>
          <p:cNvSpPr txBox="1"/>
          <p:nvPr/>
        </p:nvSpPr>
        <p:spPr>
          <a:xfrm>
            <a:off x="8460432" y="6309320"/>
            <a:ext cx="683568" cy="400110"/>
          </a:xfrm>
          <a:prstGeom prst="rect">
            <a:avLst/>
          </a:prstGeom>
          <a:noFill/>
        </p:spPr>
        <p:txBody>
          <a:bodyPr wrap="square" rtlCol="0">
            <a:spAutoFit/>
          </a:bodyPr>
          <a:lstStyle/>
          <a:p>
            <a:r>
              <a:rPr lang="es-ES" dirty="0" smtClean="0"/>
              <a:t>22</a:t>
            </a:r>
            <a:endParaRPr lang="es-ES" dirty="0"/>
          </a:p>
        </p:txBody>
      </p:sp>
    </p:spTree>
  </p:cSld>
  <p:clrMapOvr>
    <a:masterClrMapping/>
  </p:clrMapOvr>
  <p:transition>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descarga (1).jpg"/>
          <p:cNvPicPr>
            <a:picLocks noChangeAspect="1"/>
          </p:cNvPicPr>
          <p:nvPr/>
        </p:nvPicPr>
        <p:blipFill>
          <a:blip r:embed="rId2" cstate="print"/>
          <a:stretch>
            <a:fillRect/>
          </a:stretch>
        </p:blipFill>
        <p:spPr>
          <a:xfrm rot="21425966">
            <a:off x="4860968" y="358994"/>
            <a:ext cx="3962521" cy="2983365"/>
          </a:xfrm>
          <a:prstGeom prst="rect">
            <a:avLst/>
          </a:prstGeom>
          <a:ln>
            <a:noFill/>
          </a:ln>
          <a:effectLst>
            <a:softEdge rad="112500"/>
          </a:effectLst>
        </p:spPr>
      </p:pic>
      <p:pic>
        <p:nvPicPr>
          <p:cNvPr id="4" name="3 Imagen" descr="images (1).jpg"/>
          <p:cNvPicPr>
            <a:picLocks noChangeAspect="1"/>
          </p:cNvPicPr>
          <p:nvPr/>
        </p:nvPicPr>
        <p:blipFill>
          <a:blip r:embed="rId3" cstate="print"/>
          <a:stretch>
            <a:fillRect/>
          </a:stretch>
        </p:blipFill>
        <p:spPr>
          <a:xfrm rot="21296135">
            <a:off x="1524661" y="3475530"/>
            <a:ext cx="4446990" cy="2938399"/>
          </a:xfrm>
          <a:prstGeom prst="rect">
            <a:avLst/>
          </a:prstGeom>
          <a:ln>
            <a:noFill/>
          </a:ln>
          <a:effectLst>
            <a:softEdge rad="112500"/>
          </a:effectLst>
        </p:spPr>
      </p:pic>
      <p:sp>
        <p:nvSpPr>
          <p:cNvPr id="6" name="5 CuadroTexto"/>
          <p:cNvSpPr txBox="1"/>
          <p:nvPr/>
        </p:nvSpPr>
        <p:spPr>
          <a:xfrm>
            <a:off x="8676456" y="6381328"/>
            <a:ext cx="467544" cy="400110"/>
          </a:xfrm>
          <a:prstGeom prst="rect">
            <a:avLst/>
          </a:prstGeom>
          <a:noFill/>
        </p:spPr>
        <p:txBody>
          <a:bodyPr wrap="square" rtlCol="0">
            <a:spAutoFit/>
          </a:bodyPr>
          <a:lstStyle/>
          <a:p>
            <a:r>
              <a:rPr lang="es-ES" dirty="0" smtClean="0"/>
              <a:t>23</a:t>
            </a:r>
            <a:endParaRPr lang="es-ES" dirty="0"/>
          </a:p>
        </p:txBody>
      </p:sp>
      <p:sp>
        <p:nvSpPr>
          <p:cNvPr id="12" name="11 CuadroTexto"/>
          <p:cNvSpPr txBox="1"/>
          <p:nvPr/>
        </p:nvSpPr>
        <p:spPr>
          <a:xfrm>
            <a:off x="611560" y="980728"/>
            <a:ext cx="3960440" cy="2246769"/>
          </a:xfrm>
          <a:prstGeom prst="rect">
            <a:avLst/>
          </a:prstGeom>
          <a:noFill/>
        </p:spPr>
        <p:txBody>
          <a:bodyPr wrap="square" rtlCol="0">
            <a:spAutoFit/>
          </a:bodyPr>
          <a:lstStyle/>
          <a:p>
            <a:pPr>
              <a:buFont typeface="Wingdings" pitchFamily="2" charset="2"/>
              <a:buChar char="v"/>
            </a:pPr>
            <a:r>
              <a:rPr lang="es-ES" dirty="0" smtClean="0">
                <a:latin typeface="+mn-lt"/>
              </a:rPr>
              <a:t>Problemas:</a:t>
            </a:r>
          </a:p>
          <a:p>
            <a:endParaRPr lang="es-ES" dirty="0" smtClean="0">
              <a:latin typeface="+mn-lt"/>
            </a:endParaRPr>
          </a:p>
          <a:p>
            <a:pPr>
              <a:buFont typeface="Arial" pitchFamily="34" charset="0"/>
              <a:buChar char="•"/>
            </a:pPr>
            <a:r>
              <a:rPr lang="es-ES" dirty="0" smtClean="0">
                <a:latin typeface="+mn-lt"/>
              </a:rPr>
              <a:t>  la explotación turística afecta gravemente al medio.</a:t>
            </a:r>
          </a:p>
          <a:p>
            <a:pPr>
              <a:buFont typeface="Arial" pitchFamily="34" charset="0"/>
              <a:buChar char="•"/>
            </a:pPr>
            <a:endParaRPr lang="es-ES" dirty="0" smtClean="0">
              <a:latin typeface="+mn-lt"/>
            </a:endParaRPr>
          </a:p>
          <a:p>
            <a:pPr>
              <a:buFont typeface="Arial" pitchFamily="34" charset="0"/>
              <a:buChar char="•"/>
            </a:pPr>
            <a:r>
              <a:rPr lang="es-ES" dirty="0" smtClean="0">
                <a:latin typeface="+mn-lt"/>
              </a:rPr>
              <a:t>El trazado de modernas vías de comunicación.</a:t>
            </a:r>
          </a:p>
        </p:txBody>
      </p:sp>
    </p:spTree>
  </p:cSld>
  <p:clrMapOvr>
    <a:masterClrMapping/>
  </p:clrMapOvr>
  <p:transition>
    <p:pull dir="l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52400"/>
            <a:ext cx="8229600" cy="828328"/>
          </a:xfrm>
          <a:effectLst>
            <a:outerShdw blurRad="50800" dist="38100" dir="5400000" algn="t" rotWithShape="0">
              <a:prstClr val="black">
                <a:alpha val="40000"/>
              </a:prstClr>
            </a:outerShdw>
          </a:effectLst>
        </p:spPr>
        <p:txBody>
          <a:bodyPr/>
          <a:lstStyle/>
          <a:p>
            <a:pPr algn="ctr"/>
            <a:r>
              <a:rPr lang="es-ES" dirty="0" smtClean="0">
                <a:solidFill>
                  <a:schemeClr val="tx1"/>
                </a:solidFill>
              </a:rPr>
              <a:t>Conclusión </a:t>
            </a:r>
            <a:endParaRPr lang="es-ES" dirty="0">
              <a:solidFill>
                <a:schemeClr val="tx1"/>
              </a:solidFill>
            </a:endParaRPr>
          </a:p>
        </p:txBody>
      </p:sp>
      <p:sp>
        <p:nvSpPr>
          <p:cNvPr id="5" name="4 CuadroTexto"/>
          <p:cNvSpPr txBox="1"/>
          <p:nvPr/>
        </p:nvSpPr>
        <p:spPr>
          <a:xfrm>
            <a:off x="611560" y="1484784"/>
            <a:ext cx="7992888" cy="4093428"/>
          </a:xfrm>
          <a:prstGeom prst="rect">
            <a:avLst/>
          </a:prstGeom>
          <a:noFill/>
        </p:spPr>
        <p:txBody>
          <a:bodyPr wrap="square" rtlCol="0">
            <a:spAutoFit/>
          </a:bodyPr>
          <a:lstStyle/>
          <a:p>
            <a:r>
              <a:rPr lang="es-ES" dirty="0" smtClean="0">
                <a:latin typeface="+mn-lt"/>
              </a:rPr>
              <a:t>Como ya hemos hablado antes, hay diferentes  tipos de paisajes naturales. Que son: cálidos, templados y fríos.</a:t>
            </a:r>
          </a:p>
          <a:p>
            <a:endParaRPr lang="es-ES" dirty="0" smtClean="0">
              <a:latin typeface="+mn-lt"/>
            </a:endParaRPr>
          </a:p>
          <a:p>
            <a:r>
              <a:rPr lang="es-ES" dirty="0" smtClean="0">
                <a:latin typeface="+mn-lt"/>
              </a:rPr>
              <a:t>Los paisajes cálidos se componen de:</a:t>
            </a:r>
          </a:p>
          <a:p>
            <a:endParaRPr lang="es-ES" dirty="0" smtClean="0">
              <a:latin typeface="+mn-lt"/>
            </a:endParaRPr>
          </a:p>
          <a:p>
            <a:pPr>
              <a:buFont typeface="Wingdings" pitchFamily="2" charset="2"/>
              <a:buChar char="v"/>
            </a:pPr>
            <a:r>
              <a:rPr lang="es-ES" dirty="0" smtClean="0">
                <a:latin typeface="+mn-lt"/>
              </a:rPr>
              <a:t> </a:t>
            </a:r>
            <a:r>
              <a:rPr lang="es-ES" b="1" dirty="0" smtClean="0">
                <a:latin typeface="+mn-lt"/>
              </a:rPr>
              <a:t>Selva ecuatorial </a:t>
            </a:r>
            <a:r>
              <a:rPr lang="es-ES" dirty="0" smtClean="0">
                <a:latin typeface="+mn-lt"/>
              </a:rPr>
              <a:t>se extiende por algunos continentes.</a:t>
            </a:r>
          </a:p>
          <a:p>
            <a:pPr>
              <a:buFont typeface="Wingdings" pitchFamily="2" charset="2"/>
              <a:buChar char="v"/>
            </a:pPr>
            <a:r>
              <a:rPr lang="es-ES" dirty="0" smtClean="0">
                <a:latin typeface="+mn-lt"/>
              </a:rPr>
              <a:t> </a:t>
            </a:r>
            <a:r>
              <a:rPr lang="es-ES" b="1" dirty="0" smtClean="0">
                <a:latin typeface="+mn-lt"/>
              </a:rPr>
              <a:t>Bosque tropical </a:t>
            </a:r>
            <a:r>
              <a:rPr lang="es-ES" dirty="0" smtClean="0">
                <a:latin typeface="+mn-lt"/>
              </a:rPr>
              <a:t>es lluvioso, con temperaturas elevadas todo el año.</a:t>
            </a:r>
          </a:p>
          <a:p>
            <a:pPr>
              <a:buFont typeface="Wingdings" pitchFamily="2" charset="2"/>
              <a:buChar char="v"/>
            </a:pPr>
            <a:r>
              <a:rPr lang="es-ES" b="1" dirty="0" smtClean="0">
                <a:latin typeface="+mn-lt"/>
              </a:rPr>
              <a:t> La sabana </a:t>
            </a:r>
            <a:r>
              <a:rPr lang="es-ES" dirty="0" smtClean="0">
                <a:latin typeface="+mn-lt"/>
              </a:rPr>
              <a:t>su clima es lluvioso y seco.</a:t>
            </a:r>
          </a:p>
          <a:p>
            <a:pPr>
              <a:buFont typeface="Wingdings" pitchFamily="2" charset="2"/>
              <a:buChar char="v"/>
            </a:pPr>
            <a:r>
              <a:rPr lang="es-ES" b="1" dirty="0" smtClean="0">
                <a:latin typeface="+mn-lt"/>
              </a:rPr>
              <a:t>Los Desiertos cálidos </a:t>
            </a:r>
            <a:r>
              <a:rPr lang="es-ES" dirty="0" smtClean="0">
                <a:latin typeface="+mn-lt"/>
              </a:rPr>
              <a:t>se extienden alrededor de los trópicos sus temperaturas son elevadas y sus precipitaciones escasas.</a:t>
            </a:r>
          </a:p>
          <a:p>
            <a:pPr>
              <a:buFont typeface="Wingdings" pitchFamily="2" charset="2"/>
              <a:buChar char="v"/>
            </a:pPr>
            <a:endParaRPr lang="es-ES" b="1" dirty="0" smtClean="0">
              <a:latin typeface="+mn-lt"/>
            </a:endParaRPr>
          </a:p>
          <a:p>
            <a:r>
              <a:rPr lang="es-ES" dirty="0" smtClean="0">
                <a:latin typeface="+mn-lt"/>
              </a:rPr>
              <a:t>Los paisajes templados se componen de:</a:t>
            </a:r>
          </a:p>
          <a:p>
            <a:r>
              <a:rPr lang="es-ES" b="1" smtClean="0">
                <a:latin typeface="+mn-lt"/>
              </a:rPr>
              <a:t> </a:t>
            </a:r>
            <a:endParaRPr lang="es-ES" dirty="0">
              <a:latin typeface="+mn-lt"/>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l">
  <a:themeElements>
    <a:clrScheme name="Papel">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l">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l">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732</TotalTime>
  <Words>1847</Words>
  <Application>Microsoft Office PowerPoint</Application>
  <PresentationFormat>Presentación en pantalla (4:3)</PresentationFormat>
  <Paragraphs>260</Paragraphs>
  <Slides>26</Slides>
  <Notes>1</Notes>
  <HiddenSlides>0</HiddenSlides>
  <MMClips>0</MMClips>
  <ScaleCrop>false</ScaleCrop>
  <HeadingPairs>
    <vt:vector size="4" baseType="variant">
      <vt:variant>
        <vt:lpstr>Tema</vt:lpstr>
      </vt:variant>
      <vt:variant>
        <vt:i4>1</vt:i4>
      </vt:variant>
      <vt:variant>
        <vt:lpstr>Títulos de diapositiva</vt:lpstr>
      </vt:variant>
      <vt:variant>
        <vt:i4>26</vt:i4>
      </vt:variant>
    </vt:vector>
  </HeadingPairs>
  <TitlesOfParts>
    <vt:vector size="27" baseType="lpstr">
      <vt:lpstr>Papel</vt:lpstr>
      <vt:lpstr>Los paisajes naturales</vt:lpstr>
      <vt:lpstr>INDICE</vt:lpstr>
      <vt:lpstr>        Los paisajes naturales </vt:lpstr>
      <vt:lpstr>Diapositiva 4</vt:lpstr>
      <vt:lpstr>Los paisajes cálidos</vt:lpstr>
      <vt:lpstr>La selva ecuatorial</vt:lpstr>
      <vt:lpstr>Diapositiva 7</vt:lpstr>
      <vt:lpstr>                                 El bosque tropical    </vt:lpstr>
      <vt:lpstr>Diapositiva 9</vt:lpstr>
      <vt:lpstr>                   La sabana    </vt:lpstr>
      <vt:lpstr>Diapositiva 11</vt:lpstr>
      <vt:lpstr>El desierto cálido </vt:lpstr>
      <vt:lpstr>Diapositiva 13</vt:lpstr>
      <vt:lpstr>Los  paisajes  templados</vt:lpstr>
      <vt:lpstr>El bosque y matorral mediterráneo</vt:lpstr>
      <vt:lpstr>Diapositiva 16</vt:lpstr>
      <vt:lpstr>El  bosque caducifolio </vt:lpstr>
      <vt:lpstr> </vt:lpstr>
      <vt:lpstr>El bosque de coníferas o taiga</vt:lpstr>
      <vt:lpstr>Los paisajes fríos</vt:lpstr>
      <vt:lpstr>La tundra</vt:lpstr>
      <vt:lpstr>Diapositiva 22</vt:lpstr>
      <vt:lpstr>Los hielos perpetuos</vt:lpstr>
      <vt:lpstr>Alta montaña</vt:lpstr>
      <vt:lpstr>Diapositiva 25</vt:lpstr>
      <vt:lpstr>Conclusión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LOS PAISAJES NATURALES</dc:title>
  <dc:creator>Biblioteca</dc:creator>
  <cp:lastModifiedBy>PCRYC</cp:lastModifiedBy>
  <cp:revision>96</cp:revision>
  <dcterms:created xsi:type="dcterms:W3CDTF">2014-09-30T16:05:51Z</dcterms:created>
  <dcterms:modified xsi:type="dcterms:W3CDTF">2015-02-05T11:18:35Z</dcterms:modified>
</cp:coreProperties>
</file>