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drawing4.xml" ContentType="application/vnd.ms-office.drawingml.diagramDrawing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270" r:id="rId3"/>
    <p:sldId id="272" r:id="rId4"/>
    <p:sldId id="258" r:id="rId5"/>
    <p:sldId id="274" r:id="rId6"/>
    <p:sldId id="276" r:id="rId7"/>
    <p:sldId id="285" r:id="rId8"/>
    <p:sldId id="278" r:id="rId9"/>
    <p:sldId id="280" r:id="rId10"/>
    <p:sldId id="286" r:id="rId11"/>
    <p:sldId id="282" r:id="rId12"/>
    <p:sldId id="287" r:id="rId13"/>
    <p:sldId id="284" r:id="rId14"/>
    <p:sldId id="288" r:id="rId15"/>
    <p:sldId id="289" r:id="rId16"/>
    <p:sldId id="260" r:id="rId17"/>
    <p:sldId id="290" r:id="rId18"/>
    <p:sldId id="291" r:id="rId19"/>
    <p:sldId id="292" r:id="rId20"/>
    <p:sldId id="262" r:id="rId21"/>
    <p:sldId id="293" r:id="rId22"/>
    <p:sldId id="294" r:id="rId23"/>
    <p:sldId id="264" r:id="rId24"/>
    <p:sldId id="295" r:id="rId25"/>
    <p:sldId id="296" r:id="rId26"/>
    <p:sldId id="297" r:id="rId27"/>
    <p:sldId id="298" r:id="rId28"/>
    <p:sldId id="299" r:id="rId29"/>
    <p:sldId id="267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1025CF-E2B3-4444-BB14-242E547276E4}" type="doc">
      <dgm:prSet loTypeId="urn:microsoft.com/office/officeart/2005/8/layout/default#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VE"/>
        </a:p>
      </dgm:t>
    </dgm:pt>
    <dgm:pt modelId="{3C7354D3-1D7D-4EB7-9E90-F9248B735C22}">
      <dgm:prSet phldrT="[Texto]"/>
      <dgm:spPr/>
      <dgm:t>
        <a:bodyPr/>
        <a:lstStyle/>
        <a:p>
          <a:r>
            <a:rPr lang="es-VE" dirty="0" smtClean="0"/>
            <a:t>Pintura</a:t>
          </a:r>
          <a:endParaRPr lang="es-VE" dirty="0"/>
        </a:p>
      </dgm:t>
    </dgm:pt>
    <dgm:pt modelId="{642209B2-597C-49D7-83B6-729D1B2B1EDB}" type="parTrans" cxnId="{2F9A6914-6AAB-47FB-80FD-29AC8CD8FBB2}">
      <dgm:prSet/>
      <dgm:spPr/>
      <dgm:t>
        <a:bodyPr/>
        <a:lstStyle/>
        <a:p>
          <a:endParaRPr lang="es-VE"/>
        </a:p>
      </dgm:t>
    </dgm:pt>
    <dgm:pt modelId="{09640122-22E6-420D-9B33-D6015E0C1C07}" type="sibTrans" cxnId="{2F9A6914-6AAB-47FB-80FD-29AC8CD8FBB2}">
      <dgm:prSet/>
      <dgm:spPr/>
      <dgm:t>
        <a:bodyPr/>
        <a:lstStyle/>
        <a:p>
          <a:endParaRPr lang="es-VE"/>
        </a:p>
      </dgm:t>
    </dgm:pt>
    <dgm:pt modelId="{CA1E3955-5E2D-4202-84A0-04B4E316F98A}">
      <dgm:prSet phldrT="[Texto]"/>
      <dgm:spPr/>
      <dgm:t>
        <a:bodyPr/>
        <a:lstStyle/>
        <a:p>
          <a:r>
            <a:rPr lang="es-VE" dirty="0" smtClean="0"/>
            <a:t>Escultura</a:t>
          </a:r>
          <a:endParaRPr lang="es-VE" dirty="0"/>
        </a:p>
      </dgm:t>
    </dgm:pt>
    <dgm:pt modelId="{77F09CD7-6A56-4393-8F26-6343382F909C}" type="parTrans" cxnId="{5D0C3C8F-69B8-48AD-BA2F-E6D1FF5B0A0E}">
      <dgm:prSet/>
      <dgm:spPr/>
      <dgm:t>
        <a:bodyPr/>
        <a:lstStyle/>
        <a:p>
          <a:endParaRPr lang="es-VE"/>
        </a:p>
      </dgm:t>
    </dgm:pt>
    <dgm:pt modelId="{33FC1695-3C09-412C-939E-214DF443EBF6}" type="sibTrans" cxnId="{5D0C3C8F-69B8-48AD-BA2F-E6D1FF5B0A0E}">
      <dgm:prSet/>
      <dgm:spPr/>
      <dgm:t>
        <a:bodyPr/>
        <a:lstStyle/>
        <a:p>
          <a:endParaRPr lang="es-VE"/>
        </a:p>
      </dgm:t>
    </dgm:pt>
    <dgm:pt modelId="{E529DECA-F63C-40EC-8D54-45DB3593CF56}">
      <dgm:prSet phldrT="[Texto]"/>
      <dgm:spPr/>
      <dgm:t>
        <a:bodyPr/>
        <a:lstStyle/>
        <a:p>
          <a:r>
            <a:rPr lang="es-VE" dirty="0" smtClean="0"/>
            <a:t>Arquitectura</a:t>
          </a:r>
          <a:endParaRPr lang="es-VE" dirty="0"/>
        </a:p>
      </dgm:t>
    </dgm:pt>
    <dgm:pt modelId="{F74AFF83-0066-4A99-9ACF-4E51C5360B88}" type="parTrans" cxnId="{6D49DC09-5058-46FC-BC34-1E593D218F30}">
      <dgm:prSet/>
      <dgm:spPr/>
      <dgm:t>
        <a:bodyPr/>
        <a:lstStyle/>
        <a:p>
          <a:endParaRPr lang="es-VE"/>
        </a:p>
      </dgm:t>
    </dgm:pt>
    <dgm:pt modelId="{534C5A9E-11CD-46A0-9A10-A8AF53474B37}" type="sibTrans" cxnId="{6D49DC09-5058-46FC-BC34-1E593D218F30}">
      <dgm:prSet/>
      <dgm:spPr/>
      <dgm:t>
        <a:bodyPr/>
        <a:lstStyle/>
        <a:p>
          <a:endParaRPr lang="es-VE"/>
        </a:p>
      </dgm:t>
    </dgm:pt>
    <dgm:pt modelId="{2D64763D-5D3E-4CB4-BA1E-7940F61291F8}">
      <dgm:prSet phldrT="[Texto]"/>
      <dgm:spPr/>
      <dgm:t>
        <a:bodyPr/>
        <a:lstStyle/>
        <a:p>
          <a:r>
            <a:rPr lang="es-VE" dirty="0" smtClean="0"/>
            <a:t>Música</a:t>
          </a:r>
          <a:endParaRPr lang="es-VE" dirty="0"/>
        </a:p>
      </dgm:t>
    </dgm:pt>
    <dgm:pt modelId="{FF295C55-6091-48DD-9B65-CB0897937D54}" type="parTrans" cxnId="{CAC319FA-26B5-4173-BE20-A768392C0B47}">
      <dgm:prSet/>
      <dgm:spPr/>
      <dgm:t>
        <a:bodyPr/>
        <a:lstStyle/>
        <a:p>
          <a:endParaRPr lang="es-VE"/>
        </a:p>
      </dgm:t>
    </dgm:pt>
    <dgm:pt modelId="{F21057D1-04F0-42C8-B439-85356EF45C08}" type="sibTrans" cxnId="{CAC319FA-26B5-4173-BE20-A768392C0B47}">
      <dgm:prSet/>
      <dgm:spPr/>
      <dgm:t>
        <a:bodyPr/>
        <a:lstStyle/>
        <a:p>
          <a:endParaRPr lang="es-VE"/>
        </a:p>
      </dgm:t>
    </dgm:pt>
    <dgm:pt modelId="{E29F3A45-4433-439B-BD24-FFD19DA106FC}">
      <dgm:prSet phldrT="[Texto]"/>
      <dgm:spPr/>
      <dgm:t>
        <a:bodyPr/>
        <a:lstStyle/>
        <a:p>
          <a:r>
            <a:rPr lang="es-VE" dirty="0" smtClean="0"/>
            <a:t>Artes Decorativas</a:t>
          </a:r>
          <a:endParaRPr lang="es-VE" dirty="0"/>
        </a:p>
      </dgm:t>
    </dgm:pt>
    <dgm:pt modelId="{A18345A0-32C7-4CFC-BD29-5C9E9637D44E}" type="parTrans" cxnId="{C47A44AF-EE53-4019-ADF5-5002D5307979}">
      <dgm:prSet/>
      <dgm:spPr/>
      <dgm:t>
        <a:bodyPr/>
        <a:lstStyle/>
        <a:p>
          <a:endParaRPr lang="es-VE"/>
        </a:p>
      </dgm:t>
    </dgm:pt>
    <dgm:pt modelId="{8A0BB8AA-DA98-4519-BCE8-C207F568E66C}" type="sibTrans" cxnId="{C47A44AF-EE53-4019-ADF5-5002D5307979}">
      <dgm:prSet/>
      <dgm:spPr/>
      <dgm:t>
        <a:bodyPr/>
        <a:lstStyle/>
        <a:p>
          <a:endParaRPr lang="es-VE"/>
        </a:p>
      </dgm:t>
    </dgm:pt>
    <dgm:pt modelId="{FE2D14DE-4139-4BAC-9829-763CA15B200F}" type="pres">
      <dgm:prSet presAssocID="{561025CF-E2B3-4444-BB14-242E547276E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25549F5-8082-428C-BB93-0920FBF3AAE1}" type="pres">
      <dgm:prSet presAssocID="{3C7354D3-1D7D-4EB7-9E90-F9248B735C2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E1800B4-1347-4183-851F-E61F6F6D9C3A}" type="pres">
      <dgm:prSet presAssocID="{09640122-22E6-420D-9B33-D6015E0C1C07}" presName="sibTrans" presStyleCnt="0"/>
      <dgm:spPr/>
    </dgm:pt>
    <dgm:pt modelId="{15DF789C-64C4-4EAE-8EFA-B9C17C472BAE}" type="pres">
      <dgm:prSet presAssocID="{CA1E3955-5E2D-4202-84A0-04B4E316F98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AECDB7-EF92-4950-A26B-976D4FE69D0B}" type="pres">
      <dgm:prSet presAssocID="{33FC1695-3C09-412C-939E-214DF443EBF6}" presName="sibTrans" presStyleCnt="0"/>
      <dgm:spPr/>
    </dgm:pt>
    <dgm:pt modelId="{E842B1C1-C618-429A-AE12-92941606B2B8}" type="pres">
      <dgm:prSet presAssocID="{E529DECA-F63C-40EC-8D54-45DB3593CF5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687C42-1EFE-4054-BDD2-2258EE276FE4}" type="pres">
      <dgm:prSet presAssocID="{534C5A9E-11CD-46A0-9A10-A8AF53474B37}" presName="sibTrans" presStyleCnt="0"/>
      <dgm:spPr/>
    </dgm:pt>
    <dgm:pt modelId="{2AE83457-FBDF-44A7-A112-27F38EF403D9}" type="pres">
      <dgm:prSet presAssocID="{2D64763D-5D3E-4CB4-BA1E-7940F61291F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7194302C-A99B-441A-B226-F8B215B4084A}" type="pres">
      <dgm:prSet presAssocID="{F21057D1-04F0-42C8-B439-85356EF45C08}" presName="sibTrans" presStyleCnt="0"/>
      <dgm:spPr/>
    </dgm:pt>
    <dgm:pt modelId="{E069D7B6-3C58-4EFB-8DB5-F01284BA0869}" type="pres">
      <dgm:prSet presAssocID="{E29F3A45-4433-439B-BD24-FFD19DA106F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</dgm:ptLst>
  <dgm:cxnLst>
    <dgm:cxn modelId="{2F9A6914-6AAB-47FB-80FD-29AC8CD8FBB2}" srcId="{561025CF-E2B3-4444-BB14-242E547276E4}" destId="{3C7354D3-1D7D-4EB7-9E90-F9248B735C22}" srcOrd="0" destOrd="0" parTransId="{642209B2-597C-49D7-83B6-729D1B2B1EDB}" sibTransId="{09640122-22E6-420D-9B33-D6015E0C1C07}"/>
    <dgm:cxn modelId="{E5A07E4A-3143-4A9F-9D37-98C1D17E24FB}" type="presOf" srcId="{CA1E3955-5E2D-4202-84A0-04B4E316F98A}" destId="{15DF789C-64C4-4EAE-8EFA-B9C17C472BAE}" srcOrd="0" destOrd="0" presId="urn:microsoft.com/office/officeart/2005/8/layout/default#1"/>
    <dgm:cxn modelId="{C47A44AF-EE53-4019-ADF5-5002D5307979}" srcId="{561025CF-E2B3-4444-BB14-242E547276E4}" destId="{E29F3A45-4433-439B-BD24-FFD19DA106FC}" srcOrd="4" destOrd="0" parTransId="{A18345A0-32C7-4CFC-BD29-5C9E9637D44E}" sibTransId="{8A0BB8AA-DA98-4519-BCE8-C207F568E66C}"/>
    <dgm:cxn modelId="{73BF439E-1F63-44B0-9466-52F09811F66E}" type="presOf" srcId="{561025CF-E2B3-4444-BB14-242E547276E4}" destId="{FE2D14DE-4139-4BAC-9829-763CA15B200F}" srcOrd="0" destOrd="0" presId="urn:microsoft.com/office/officeart/2005/8/layout/default#1"/>
    <dgm:cxn modelId="{CAC319FA-26B5-4173-BE20-A768392C0B47}" srcId="{561025CF-E2B3-4444-BB14-242E547276E4}" destId="{2D64763D-5D3E-4CB4-BA1E-7940F61291F8}" srcOrd="3" destOrd="0" parTransId="{FF295C55-6091-48DD-9B65-CB0897937D54}" sibTransId="{F21057D1-04F0-42C8-B439-85356EF45C08}"/>
    <dgm:cxn modelId="{6D49DC09-5058-46FC-BC34-1E593D218F30}" srcId="{561025CF-E2B3-4444-BB14-242E547276E4}" destId="{E529DECA-F63C-40EC-8D54-45DB3593CF56}" srcOrd="2" destOrd="0" parTransId="{F74AFF83-0066-4A99-9ACF-4E51C5360B88}" sibTransId="{534C5A9E-11CD-46A0-9A10-A8AF53474B37}"/>
    <dgm:cxn modelId="{2931D4DE-BA75-4DEA-867E-6F85749BF031}" type="presOf" srcId="{E29F3A45-4433-439B-BD24-FFD19DA106FC}" destId="{E069D7B6-3C58-4EFB-8DB5-F01284BA0869}" srcOrd="0" destOrd="0" presId="urn:microsoft.com/office/officeart/2005/8/layout/default#1"/>
    <dgm:cxn modelId="{5FE75F64-17A6-48C8-8F82-66503469B6A1}" type="presOf" srcId="{2D64763D-5D3E-4CB4-BA1E-7940F61291F8}" destId="{2AE83457-FBDF-44A7-A112-27F38EF403D9}" srcOrd="0" destOrd="0" presId="urn:microsoft.com/office/officeart/2005/8/layout/default#1"/>
    <dgm:cxn modelId="{220EE312-A1E3-4F9C-91EF-D0905685906B}" type="presOf" srcId="{3C7354D3-1D7D-4EB7-9E90-F9248B735C22}" destId="{D25549F5-8082-428C-BB93-0920FBF3AAE1}" srcOrd="0" destOrd="0" presId="urn:microsoft.com/office/officeart/2005/8/layout/default#1"/>
    <dgm:cxn modelId="{CAE20651-BD46-4492-99DC-29825A290691}" type="presOf" srcId="{E529DECA-F63C-40EC-8D54-45DB3593CF56}" destId="{E842B1C1-C618-429A-AE12-92941606B2B8}" srcOrd="0" destOrd="0" presId="urn:microsoft.com/office/officeart/2005/8/layout/default#1"/>
    <dgm:cxn modelId="{5D0C3C8F-69B8-48AD-BA2F-E6D1FF5B0A0E}" srcId="{561025CF-E2B3-4444-BB14-242E547276E4}" destId="{CA1E3955-5E2D-4202-84A0-04B4E316F98A}" srcOrd="1" destOrd="0" parTransId="{77F09CD7-6A56-4393-8F26-6343382F909C}" sibTransId="{33FC1695-3C09-412C-939E-214DF443EBF6}"/>
    <dgm:cxn modelId="{D23C63C1-89C5-416D-9563-9D2802FE78E8}" type="presParOf" srcId="{FE2D14DE-4139-4BAC-9829-763CA15B200F}" destId="{D25549F5-8082-428C-BB93-0920FBF3AAE1}" srcOrd="0" destOrd="0" presId="urn:microsoft.com/office/officeart/2005/8/layout/default#1"/>
    <dgm:cxn modelId="{9633EDB2-B974-4471-A9C7-F46A4F28124E}" type="presParOf" srcId="{FE2D14DE-4139-4BAC-9829-763CA15B200F}" destId="{EE1800B4-1347-4183-851F-E61F6F6D9C3A}" srcOrd="1" destOrd="0" presId="urn:microsoft.com/office/officeart/2005/8/layout/default#1"/>
    <dgm:cxn modelId="{F9DE8F51-93E4-4EF1-AAC5-D17B67C1DEF6}" type="presParOf" srcId="{FE2D14DE-4139-4BAC-9829-763CA15B200F}" destId="{15DF789C-64C4-4EAE-8EFA-B9C17C472BAE}" srcOrd="2" destOrd="0" presId="urn:microsoft.com/office/officeart/2005/8/layout/default#1"/>
    <dgm:cxn modelId="{040F3D57-8642-45D7-94C7-38382A43354C}" type="presParOf" srcId="{FE2D14DE-4139-4BAC-9829-763CA15B200F}" destId="{67AECDB7-EF92-4950-A26B-976D4FE69D0B}" srcOrd="3" destOrd="0" presId="urn:microsoft.com/office/officeart/2005/8/layout/default#1"/>
    <dgm:cxn modelId="{06CF5E1A-904A-4497-937F-9AE66213E660}" type="presParOf" srcId="{FE2D14DE-4139-4BAC-9829-763CA15B200F}" destId="{E842B1C1-C618-429A-AE12-92941606B2B8}" srcOrd="4" destOrd="0" presId="urn:microsoft.com/office/officeart/2005/8/layout/default#1"/>
    <dgm:cxn modelId="{FB10730D-D01A-4C65-B442-076A5378E213}" type="presParOf" srcId="{FE2D14DE-4139-4BAC-9829-763CA15B200F}" destId="{F0687C42-1EFE-4054-BDD2-2258EE276FE4}" srcOrd="5" destOrd="0" presId="urn:microsoft.com/office/officeart/2005/8/layout/default#1"/>
    <dgm:cxn modelId="{43C9F25A-FFC4-419A-99F3-A5E22DF99F81}" type="presParOf" srcId="{FE2D14DE-4139-4BAC-9829-763CA15B200F}" destId="{2AE83457-FBDF-44A7-A112-27F38EF403D9}" srcOrd="6" destOrd="0" presId="urn:microsoft.com/office/officeart/2005/8/layout/default#1"/>
    <dgm:cxn modelId="{C1141A56-E226-4707-B9D0-B97F711B9911}" type="presParOf" srcId="{FE2D14DE-4139-4BAC-9829-763CA15B200F}" destId="{7194302C-A99B-441A-B226-F8B215B4084A}" srcOrd="7" destOrd="0" presId="urn:microsoft.com/office/officeart/2005/8/layout/default#1"/>
    <dgm:cxn modelId="{E370FFB6-65E0-4338-AE98-7EBFC1A57E06}" type="presParOf" srcId="{FE2D14DE-4139-4BAC-9829-763CA15B200F}" destId="{E069D7B6-3C58-4EFB-8DB5-F01284BA0869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80A79A-2772-4CF0-94D4-84373410FBC3}" type="doc">
      <dgm:prSet loTypeId="urn:microsoft.com/office/officeart/2005/8/layout/matrix3" loCatId="matrix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s-VE"/>
        </a:p>
      </dgm:t>
    </dgm:pt>
    <dgm:pt modelId="{99F766EA-7233-41C4-A441-4251903E87ED}">
      <dgm:prSet phldrT="[Texto]"/>
      <dgm:spPr/>
      <dgm:t>
        <a:bodyPr/>
        <a:lstStyle/>
        <a:p>
          <a:r>
            <a:rPr lang="es-VE" dirty="0" smtClean="0"/>
            <a:t>Pintura</a:t>
          </a:r>
          <a:endParaRPr lang="es-VE" dirty="0"/>
        </a:p>
      </dgm:t>
    </dgm:pt>
    <dgm:pt modelId="{5B061093-725A-4E4D-ADD1-8C70AF49FD21}" type="parTrans" cxnId="{6730D5D4-FB65-4F58-B899-5E0BE0C9BC3F}">
      <dgm:prSet/>
      <dgm:spPr/>
      <dgm:t>
        <a:bodyPr/>
        <a:lstStyle/>
        <a:p>
          <a:endParaRPr lang="es-VE"/>
        </a:p>
      </dgm:t>
    </dgm:pt>
    <dgm:pt modelId="{14C84832-1CA9-4DC2-8F1B-A2C77F57CF2C}" type="sibTrans" cxnId="{6730D5D4-FB65-4F58-B899-5E0BE0C9BC3F}">
      <dgm:prSet/>
      <dgm:spPr/>
      <dgm:t>
        <a:bodyPr/>
        <a:lstStyle/>
        <a:p>
          <a:endParaRPr lang="es-VE"/>
        </a:p>
      </dgm:t>
    </dgm:pt>
    <dgm:pt modelId="{2B26E5FE-98C6-426A-ABD8-45934CA4136A}">
      <dgm:prSet phldrT="[Texto]"/>
      <dgm:spPr/>
      <dgm:t>
        <a:bodyPr/>
        <a:lstStyle/>
        <a:p>
          <a:r>
            <a:rPr lang="es-VE" dirty="0" smtClean="0"/>
            <a:t>Escultura</a:t>
          </a:r>
          <a:endParaRPr lang="es-VE" dirty="0"/>
        </a:p>
      </dgm:t>
    </dgm:pt>
    <dgm:pt modelId="{5C1BEC01-A0BE-4A18-86A0-792E0BFD84E9}" type="parTrans" cxnId="{66C0D536-6A9B-405F-8CB9-DA237D996C30}">
      <dgm:prSet/>
      <dgm:spPr/>
      <dgm:t>
        <a:bodyPr/>
        <a:lstStyle/>
        <a:p>
          <a:endParaRPr lang="es-VE"/>
        </a:p>
      </dgm:t>
    </dgm:pt>
    <dgm:pt modelId="{16F6C4BA-BF31-4006-877C-172DB5A167DC}" type="sibTrans" cxnId="{66C0D536-6A9B-405F-8CB9-DA237D996C30}">
      <dgm:prSet/>
      <dgm:spPr/>
      <dgm:t>
        <a:bodyPr/>
        <a:lstStyle/>
        <a:p>
          <a:endParaRPr lang="es-VE"/>
        </a:p>
      </dgm:t>
    </dgm:pt>
    <dgm:pt modelId="{A100AF4A-F20B-4BD9-91F8-BDB7F7AAA466}">
      <dgm:prSet phldrT="[Texto]"/>
      <dgm:spPr/>
      <dgm:t>
        <a:bodyPr/>
        <a:lstStyle/>
        <a:p>
          <a:r>
            <a:rPr lang="es-VE" dirty="0" smtClean="0"/>
            <a:t>Literatura</a:t>
          </a:r>
          <a:endParaRPr lang="es-VE" dirty="0"/>
        </a:p>
      </dgm:t>
    </dgm:pt>
    <dgm:pt modelId="{5DF2A022-65DD-4658-AD7E-0A136DD6DDCA}" type="parTrans" cxnId="{73A1FC52-E385-46EF-B693-37092403478C}">
      <dgm:prSet/>
      <dgm:spPr/>
      <dgm:t>
        <a:bodyPr/>
        <a:lstStyle/>
        <a:p>
          <a:endParaRPr lang="es-VE"/>
        </a:p>
      </dgm:t>
    </dgm:pt>
    <dgm:pt modelId="{85911448-265C-476F-9146-BBBDAD6723D8}" type="sibTrans" cxnId="{73A1FC52-E385-46EF-B693-37092403478C}">
      <dgm:prSet/>
      <dgm:spPr/>
      <dgm:t>
        <a:bodyPr/>
        <a:lstStyle/>
        <a:p>
          <a:endParaRPr lang="es-VE"/>
        </a:p>
      </dgm:t>
    </dgm:pt>
    <dgm:pt modelId="{7365BBDE-DF50-4ABB-804A-C8E2F98D031B}">
      <dgm:prSet phldrT="[Texto]"/>
      <dgm:spPr/>
      <dgm:t>
        <a:bodyPr/>
        <a:lstStyle/>
        <a:p>
          <a:r>
            <a:rPr lang="es-VE" dirty="0" smtClean="0"/>
            <a:t>Música</a:t>
          </a:r>
          <a:endParaRPr lang="es-VE" dirty="0"/>
        </a:p>
      </dgm:t>
    </dgm:pt>
    <dgm:pt modelId="{4A627789-8836-47D5-BC92-7BD6D70B1A67}" type="parTrans" cxnId="{14DF0188-EA4E-409F-9DD2-B126D033AB9C}">
      <dgm:prSet/>
      <dgm:spPr/>
      <dgm:t>
        <a:bodyPr/>
        <a:lstStyle/>
        <a:p>
          <a:endParaRPr lang="es-VE"/>
        </a:p>
      </dgm:t>
    </dgm:pt>
    <dgm:pt modelId="{2C9A3E10-77D0-42AE-91C4-E4073B9ACE88}" type="sibTrans" cxnId="{14DF0188-EA4E-409F-9DD2-B126D033AB9C}">
      <dgm:prSet/>
      <dgm:spPr/>
      <dgm:t>
        <a:bodyPr/>
        <a:lstStyle/>
        <a:p>
          <a:endParaRPr lang="es-VE"/>
        </a:p>
      </dgm:t>
    </dgm:pt>
    <dgm:pt modelId="{DFA33EC4-465D-4436-BEF3-5F2D86B1AD4C}" type="pres">
      <dgm:prSet presAssocID="{1780A79A-2772-4CF0-94D4-84373410FBC3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8949675-9D95-402C-8BCC-77BF95F42252}" type="pres">
      <dgm:prSet presAssocID="{1780A79A-2772-4CF0-94D4-84373410FBC3}" presName="diamond" presStyleLbl="bgShp" presStyleIdx="0" presStyleCnt="1"/>
      <dgm:spPr>
        <a:solidFill>
          <a:schemeClr val="bg1">
            <a:lumMod val="50000"/>
          </a:schemeClr>
        </a:solidFill>
      </dgm:spPr>
    </dgm:pt>
    <dgm:pt modelId="{6E0BF3F2-F2E4-414D-BD75-FCA08B143030}" type="pres">
      <dgm:prSet presAssocID="{1780A79A-2772-4CF0-94D4-84373410FBC3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8032672-06EA-4056-B5CC-21DD6325C9DD}" type="pres">
      <dgm:prSet presAssocID="{1780A79A-2772-4CF0-94D4-84373410FBC3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1609B2-269D-435D-A3B8-47F8C8199545}" type="pres">
      <dgm:prSet presAssocID="{1780A79A-2772-4CF0-94D4-84373410FBC3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922E07-2F2A-43CA-9668-5394D71F07C0}" type="pres">
      <dgm:prSet presAssocID="{1780A79A-2772-4CF0-94D4-84373410FBC3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VE"/>
        </a:p>
      </dgm:t>
    </dgm:pt>
  </dgm:ptLst>
  <dgm:cxnLst>
    <dgm:cxn modelId="{66C0D536-6A9B-405F-8CB9-DA237D996C30}" srcId="{1780A79A-2772-4CF0-94D4-84373410FBC3}" destId="{2B26E5FE-98C6-426A-ABD8-45934CA4136A}" srcOrd="1" destOrd="0" parTransId="{5C1BEC01-A0BE-4A18-86A0-792E0BFD84E9}" sibTransId="{16F6C4BA-BF31-4006-877C-172DB5A167DC}"/>
    <dgm:cxn modelId="{18D17532-495F-4B37-B9E0-91A6B7C66D9A}" type="presOf" srcId="{A100AF4A-F20B-4BD9-91F8-BDB7F7AAA466}" destId="{111609B2-269D-435D-A3B8-47F8C8199545}" srcOrd="0" destOrd="0" presId="urn:microsoft.com/office/officeart/2005/8/layout/matrix3"/>
    <dgm:cxn modelId="{73A1FC52-E385-46EF-B693-37092403478C}" srcId="{1780A79A-2772-4CF0-94D4-84373410FBC3}" destId="{A100AF4A-F20B-4BD9-91F8-BDB7F7AAA466}" srcOrd="2" destOrd="0" parTransId="{5DF2A022-65DD-4658-AD7E-0A136DD6DDCA}" sibTransId="{85911448-265C-476F-9146-BBBDAD6723D8}"/>
    <dgm:cxn modelId="{B6C6333F-2E40-445C-A97D-3ECF3BBA40EC}" type="presOf" srcId="{99F766EA-7233-41C4-A441-4251903E87ED}" destId="{6E0BF3F2-F2E4-414D-BD75-FCA08B143030}" srcOrd="0" destOrd="0" presId="urn:microsoft.com/office/officeart/2005/8/layout/matrix3"/>
    <dgm:cxn modelId="{6730D5D4-FB65-4F58-B899-5E0BE0C9BC3F}" srcId="{1780A79A-2772-4CF0-94D4-84373410FBC3}" destId="{99F766EA-7233-41C4-A441-4251903E87ED}" srcOrd="0" destOrd="0" parTransId="{5B061093-725A-4E4D-ADD1-8C70AF49FD21}" sibTransId="{14C84832-1CA9-4DC2-8F1B-A2C77F57CF2C}"/>
    <dgm:cxn modelId="{C1C083B8-5D22-4E6C-B664-6FABAC4388DF}" type="presOf" srcId="{2B26E5FE-98C6-426A-ABD8-45934CA4136A}" destId="{E8032672-06EA-4056-B5CC-21DD6325C9DD}" srcOrd="0" destOrd="0" presId="urn:microsoft.com/office/officeart/2005/8/layout/matrix3"/>
    <dgm:cxn modelId="{7A763989-D7FC-466F-BEEE-AF19F22753EA}" type="presOf" srcId="{7365BBDE-DF50-4ABB-804A-C8E2F98D031B}" destId="{A1922E07-2F2A-43CA-9668-5394D71F07C0}" srcOrd="0" destOrd="0" presId="urn:microsoft.com/office/officeart/2005/8/layout/matrix3"/>
    <dgm:cxn modelId="{14DF0188-EA4E-409F-9DD2-B126D033AB9C}" srcId="{1780A79A-2772-4CF0-94D4-84373410FBC3}" destId="{7365BBDE-DF50-4ABB-804A-C8E2F98D031B}" srcOrd="3" destOrd="0" parTransId="{4A627789-8836-47D5-BC92-7BD6D70B1A67}" sibTransId="{2C9A3E10-77D0-42AE-91C4-E4073B9ACE88}"/>
    <dgm:cxn modelId="{ED8887CD-C9DB-44D3-A9A5-4D2DD086B580}" type="presOf" srcId="{1780A79A-2772-4CF0-94D4-84373410FBC3}" destId="{DFA33EC4-465D-4436-BEF3-5F2D86B1AD4C}" srcOrd="0" destOrd="0" presId="urn:microsoft.com/office/officeart/2005/8/layout/matrix3"/>
    <dgm:cxn modelId="{67E1BBC7-252F-4364-912C-B60479E9141F}" type="presParOf" srcId="{DFA33EC4-465D-4436-BEF3-5F2D86B1AD4C}" destId="{E8949675-9D95-402C-8BCC-77BF95F42252}" srcOrd="0" destOrd="0" presId="urn:microsoft.com/office/officeart/2005/8/layout/matrix3"/>
    <dgm:cxn modelId="{ADD26A5E-3D0F-4EEA-AC21-AAB700C68571}" type="presParOf" srcId="{DFA33EC4-465D-4436-BEF3-5F2D86B1AD4C}" destId="{6E0BF3F2-F2E4-414D-BD75-FCA08B143030}" srcOrd="1" destOrd="0" presId="urn:microsoft.com/office/officeart/2005/8/layout/matrix3"/>
    <dgm:cxn modelId="{AD9AB164-AF4F-4DFC-80A1-29E7563DB6BE}" type="presParOf" srcId="{DFA33EC4-465D-4436-BEF3-5F2D86B1AD4C}" destId="{E8032672-06EA-4056-B5CC-21DD6325C9DD}" srcOrd="2" destOrd="0" presId="urn:microsoft.com/office/officeart/2005/8/layout/matrix3"/>
    <dgm:cxn modelId="{DD26F6B3-CDCD-42FC-8073-F510F7C5CBEA}" type="presParOf" srcId="{DFA33EC4-465D-4436-BEF3-5F2D86B1AD4C}" destId="{111609B2-269D-435D-A3B8-47F8C8199545}" srcOrd="3" destOrd="0" presId="urn:microsoft.com/office/officeart/2005/8/layout/matrix3"/>
    <dgm:cxn modelId="{C7980FC0-CD93-4F1C-B327-BB2BEA976432}" type="presParOf" srcId="{DFA33EC4-465D-4436-BEF3-5F2D86B1AD4C}" destId="{A1922E07-2F2A-43CA-9668-5394D71F07C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3F2A1E-CCA1-48BE-9B89-E4751B7C4092}" type="doc">
      <dgm:prSet loTypeId="urn:microsoft.com/office/officeart/2005/8/layout/cycle8" loCatId="cycle" qsTypeId="urn:microsoft.com/office/officeart/2005/8/quickstyle/simple1" qsCatId="simple" csTypeId="urn:microsoft.com/office/officeart/2005/8/colors/colorful1#3" csCatId="colorful" phldr="1"/>
      <dgm:spPr/>
    </dgm:pt>
    <dgm:pt modelId="{EE2EE8D2-7D60-476C-B720-A71835375B89}">
      <dgm:prSet phldrT="[Texto]"/>
      <dgm:spPr/>
      <dgm:t>
        <a:bodyPr/>
        <a:lstStyle/>
        <a:p>
          <a:r>
            <a:rPr lang="es-VE" dirty="0" smtClean="0"/>
            <a:t>Escultura</a:t>
          </a:r>
          <a:endParaRPr lang="es-VE" dirty="0"/>
        </a:p>
      </dgm:t>
    </dgm:pt>
    <dgm:pt modelId="{E8A106A8-A927-40E1-9407-83569C8992CD}" type="parTrans" cxnId="{5E7E3832-A573-49B6-A189-E9D13110BB4D}">
      <dgm:prSet/>
      <dgm:spPr/>
      <dgm:t>
        <a:bodyPr/>
        <a:lstStyle/>
        <a:p>
          <a:endParaRPr lang="es-VE"/>
        </a:p>
      </dgm:t>
    </dgm:pt>
    <dgm:pt modelId="{09D8407E-91F6-4925-9FDD-591817F93985}" type="sibTrans" cxnId="{5E7E3832-A573-49B6-A189-E9D13110BB4D}">
      <dgm:prSet/>
      <dgm:spPr/>
      <dgm:t>
        <a:bodyPr/>
        <a:lstStyle/>
        <a:p>
          <a:endParaRPr lang="es-VE"/>
        </a:p>
      </dgm:t>
    </dgm:pt>
    <dgm:pt modelId="{73FA6FA9-53E9-48FF-A0B2-D8A5330ACE69}">
      <dgm:prSet phldrT="[Texto]"/>
      <dgm:spPr/>
      <dgm:t>
        <a:bodyPr/>
        <a:lstStyle/>
        <a:p>
          <a:r>
            <a:rPr lang="es-VE" dirty="0" smtClean="0"/>
            <a:t>Literatura</a:t>
          </a:r>
          <a:endParaRPr lang="es-VE" dirty="0"/>
        </a:p>
      </dgm:t>
    </dgm:pt>
    <dgm:pt modelId="{EC43E74D-900C-4EE9-A850-C6C4581E119F}" type="parTrans" cxnId="{FDD51714-2F39-48C1-AB89-73EF00CD5B4E}">
      <dgm:prSet/>
      <dgm:spPr/>
      <dgm:t>
        <a:bodyPr/>
        <a:lstStyle/>
        <a:p>
          <a:endParaRPr lang="es-VE"/>
        </a:p>
      </dgm:t>
    </dgm:pt>
    <dgm:pt modelId="{5326E8CE-E2BF-48D1-A48B-3FB3DF2C06F1}" type="sibTrans" cxnId="{FDD51714-2F39-48C1-AB89-73EF00CD5B4E}">
      <dgm:prSet/>
      <dgm:spPr/>
      <dgm:t>
        <a:bodyPr/>
        <a:lstStyle/>
        <a:p>
          <a:endParaRPr lang="es-VE"/>
        </a:p>
      </dgm:t>
    </dgm:pt>
    <dgm:pt modelId="{11B77D19-8DFD-473E-9AC5-2A636A5E8E00}">
      <dgm:prSet phldrT="[Texto]"/>
      <dgm:spPr/>
      <dgm:t>
        <a:bodyPr/>
        <a:lstStyle/>
        <a:p>
          <a:r>
            <a:rPr lang="es-VE" dirty="0" smtClean="0"/>
            <a:t>Pintura</a:t>
          </a:r>
          <a:endParaRPr lang="es-VE" dirty="0"/>
        </a:p>
      </dgm:t>
    </dgm:pt>
    <dgm:pt modelId="{9CC01F9A-92F7-43D9-A785-49CDED30926D}" type="parTrans" cxnId="{59777375-ED6C-4235-84FD-0D9EE445A663}">
      <dgm:prSet/>
      <dgm:spPr/>
      <dgm:t>
        <a:bodyPr/>
        <a:lstStyle/>
        <a:p>
          <a:endParaRPr lang="es-VE"/>
        </a:p>
      </dgm:t>
    </dgm:pt>
    <dgm:pt modelId="{25327173-BAC5-46C9-BC69-983D29CBC8B1}" type="sibTrans" cxnId="{59777375-ED6C-4235-84FD-0D9EE445A663}">
      <dgm:prSet/>
      <dgm:spPr/>
      <dgm:t>
        <a:bodyPr/>
        <a:lstStyle/>
        <a:p>
          <a:endParaRPr lang="es-VE"/>
        </a:p>
      </dgm:t>
    </dgm:pt>
    <dgm:pt modelId="{1D30ED01-C1C3-420E-B9E1-2FBCA4C176C3}" type="pres">
      <dgm:prSet presAssocID="{1C3F2A1E-CCA1-48BE-9B89-E4751B7C4092}" presName="compositeShape" presStyleCnt="0">
        <dgm:presLayoutVars>
          <dgm:chMax val="7"/>
          <dgm:dir/>
          <dgm:resizeHandles val="exact"/>
        </dgm:presLayoutVars>
      </dgm:prSet>
      <dgm:spPr/>
    </dgm:pt>
    <dgm:pt modelId="{039F7D89-8582-46C8-B08E-C707477803AB}" type="pres">
      <dgm:prSet presAssocID="{1C3F2A1E-CCA1-48BE-9B89-E4751B7C4092}" presName="wedge1" presStyleLbl="node1" presStyleIdx="0" presStyleCnt="3"/>
      <dgm:spPr/>
      <dgm:t>
        <a:bodyPr/>
        <a:lstStyle/>
        <a:p>
          <a:endParaRPr lang="es-ES"/>
        </a:p>
      </dgm:t>
    </dgm:pt>
    <dgm:pt modelId="{BBD6B57E-FCC7-4B4E-90FE-70F1C19A0EB3}" type="pres">
      <dgm:prSet presAssocID="{1C3F2A1E-CCA1-48BE-9B89-E4751B7C4092}" presName="dummy1a" presStyleCnt="0"/>
      <dgm:spPr/>
    </dgm:pt>
    <dgm:pt modelId="{E5BDB8A1-85C6-4503-991E-37F998DF0ADD}" type="pres">
      <dgm:prSet presAssocID="{1C3F2A1E-CCA1-48BE-9B89-E4751B7C4092}" presName="dummy1b" presStyleCnt="0"/>
      <dgm:spPr/>
    </dgm:pt>
    <dgm:pt modelId="{705C6B60-FAC6-4453-B6FF-63A1A3FC67E1}" type="pres">
      <dgm:prSet presAssocID="{1C3F2A1E-CCA1-48BE-9B89-E4751B7C4092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3A2BF5F-AF04-4143-9548-F1CDE724E655}" type="pres">
      <dgm:prSet presAssocID="{1C3F2A1E-CCA1-48BE-9B89-E4751B7C4092}" presName="wedge2" presStyleLbl="node1" presStyleIdx="1" presStyleCnt="3"/>
      <dgm:spPr/>
      <dgm:t>
        <a:bodyPr/>
        <a:lstStyle/>
        <a:p>
          <a:endParaRPr lang="es-ES"/>
        </a:p>
      </dgm:t>
    </dgm:pt>
    <dgm:pt modelId="{09C5E582-D80B-4E66-9688-1D1287DA76C8}" type="pres">
      <dgm:prSet presAssocID="{1C3F2A1E-CCA1-48BE-9B89-E4751B7C4092}" presName="dummy2a" presStyleCnt="0"/>
      <dgm:spPr/>
    </dgm:pt>
    <dgm:pt modelId="{9CF7B42E-342A-4B7C-8947-CD4B3871EAF3}" type="pres">
      <dgm:prSet presAssocID="{1C3F2A1E-CCA1-48BE-9B89-E4751B7C4092}" presName="dummy2b" presStyleCnt="0"/>
      <dgm:spPr/>
    </dgm:pt>
    <dgm:pt modelId="{AA13804C-893D-4F48-826B-194F1BE580E5}" type="pres">
      <dgm:prSet presAssocID="{1C3F2A1E-CCA1-48BE-9B89-E4751B7C4092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7B854C-2604-4483-9CAC-EEF527EC0049}" type="pres">
      <dgm:prSet presAssocID="{1C3F2A1E-CCA1-48BE-9B89-E4751B7C4092}" presName="wedge3" presStyleLbl="node1" presStyleIdx="2" presStyleCnt="3"/>
      <dgm:spPr/>
      <dgm:t>
        <a:bodyPr/>
        <a:lstStyle/>
        <a:p>
          <a:endParaRPr lang="es-ES"/>
        </a:p>
      </dgm:t>
    </dgm:pt>
    <dgm:pt modelId="{6658B86A-1E31-42CA-A413-1577D0523968}" type="pres">
      <dgm:prSet presAssocID="{1C3F2A1E-CCA1-48BE-9B89-E4751B7C4092}" presName="dummy3a" presStyleCnt="0"/>
      <dgm:spPr/>
    </dgm:pt>
    <dgm:pt modelId="{52E64297-F1D6-45EE-A94B-942821B9CC2C}" type="pres">
      <dgm:prSet presAssocID="{1C3F2A1E-CCA1-48BE-9B89-E4751B7C4092}" presName="dummy3b" presStyleCnt="0"/>
      <dgm:spPr/>
    </dgm:pt>
    <dgm:pt modelId="{8B09EA44-5268-490F-9058-51AF5B943696}" type="pres">
      <dgm:prSet presAssocID="{1C3F2A1E-CCA1-48BE-9B89-E4751B7C4092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083FE2-EC18-4E68-B5C0-5491D76A6F03}" type="pres">
      <dgm:prSet presAssocID="{09D8407E-91F6-4925-9FDD-591817F93985}" presName="arrowWedge1" presStyleLbl="fgSibTrans2D1" presStyleIdx="0" presStyleCnt="3"/>
      <dgm:spPr/>
    </dgm:pt>
    <dgm:pt modelId="{5778DFD0-F913-40E3-936C-984C1F1124C3}" type="pres">
      <dgm:prSet presAssocID="{5326E8CE-E2BF-48D1-A48B-3FB3DF2C06F1}" presName="arrowWedge2" presStyleLbl="fgSibTrans2D1" presStyleIdx="1" presStyleCnt="3"/>
      <dgm:spPr/>
    </dgm:pt>
    <dgm:pt modelId="{69D8D5CD-BA0B-41B4-B124-44AB7E912B80}" type="pres">
      <dgm:prSet presAssocID="{25327173-BAC5-46C9-BC69-983D29CBC8B1}" presName="arrowWedge3" presStyleLbl="fgSibTrans2D1" presStyleIdx="2" presStyleCnt="3"/>
      <dgm:spPr/>
    </dgm:pt>
  </dgm:ptLst>
  <dgm:cxnLst>
    <dgm:cxn modelId="{A7F50C90-04CD-44BC-B3DE-75B2F09E7BA2}" type="presOf" srcId="{11B77D19-8DFD-473E-9AC5-2A636A5E8E00}" destId="{8B09EA44-5268-490F-9058-51AF5B943696}" srcOrd="1" destOrd="0" presId="urn:microsoft.com/office/officeart/2005/8/layout/cycle8"/>
    <dgm:cxn modelId="{AFAE0C6C-DDB7-432F-A977-85CBF3D91432}" type="presOf" srcId="{73FA6FA9-53E9-48FF-A0B2-D8A5330ACE69}" destId="{C3A2BF5F-AF04-4143-9548-F1CDE724E655}" srcOrd="0" destOrd="0" presId="urn:microsoft.com/office/officeart/2005/8/layout/cycle8"/>
    <dgm:cxn modelId="{562B2DF1-E67B-4A7C-A1B7-99EC3C25B81F}" type="presOf" srcId="{1C3F2A1E-CCA1-48BE-9B89-E4751B7C4092}" destId="{1D30ED01-C1C3-420E-B9E1-2FBCA4C176C3}" srcOrd="0" destOrd="0" presId="urn:microsoft.com/office/officeart/2005/8/layout/cycle8"/>
    <dgm:cxn modelId="{FDD51714-2F39-48C1-AB89-73EF00CD5B4E}" srcId="{1C3F2A1E-CCA1-48BE-9B89-E4751B7C4092}" destId="{73FA6FA9-53E9-48FF-A0B2-D8A5330ACE69}" srcOrd="1" destOrd="0" parTransId="{EC43E74D-900C-4EE9-A850-C6C4581E119F}" sibTransId="{5326E8CE-E2BF-48D1-A48B-3FB3DF2C06F1}"/>
    <dgm:cxn modelId="{51443C86-0B44-4B4F-A34E-C31B00309FEA}" type="presOf" srcId="{EE2EE8D2-7D60-476C-B720-A71835375B89}" destId="{705C6B60-FAC6-4453-B6FF-63A1A3FC67E1}" srcOrd="1" destOrd="0" presId="urn:microsoft.com/office/officeart/2005/8/layout/cycle8"/>
    <dgm:cxn modelId="{7FEC565E-1272-42F3-A359-646C105D0389}" type="presOf" srcId="{11B77D19-8DFD-473E-9AC5-2A636A5E8E00}" destId="{8F7B854C-2604-4483-9CAC-EEF527EC0049}" srcOrd="0" destOrd="0" presId="urn:microsoft.com/office/officeart/2005/8/layout/cycle8"/>
    <dgm:cxn modelId="{34E1AAF5-8443-4341-9E32-EC42BC565B28}" type="presOf" srcId="{EE2EE8D2-7D60-476C-B720-A71835375B89}" destId="{039F7D89-8582-46C8-B08E-C707477803AB}" srcOrd="0" destOrd="0" presId="urn:microsoft.com/office/officeart/2005/8/layout/cycle8"/>
    <dgm:cxn modelId="{D582C424-86C4-4EE7-8D9A-C8796AF1222F}" type="presOf" srcId="{73FA6FA9-53E9-48FF-A0B2-D8A5330ACE69}" destId="{AA13804C-893D-4F48-826B-194F1BE580E5}" srcOrd="1" destOrd="0" presId="urn:microsoft.com/office/officeart/2005/8/layout/cycle8"/>
    <dgm:cxn modelId="{5E7E3832-A573-49B6-A189-E9D13110BB4D}" srcId="{1C3F2A1E-CCA1-48BE-9B89-E4751B7C4092}" destId="{EE2EE8D2-7D60-476C-B720-A71835375B89}" srcOrd="0" destOrd="0" parTransId="{E8A106A8-A927-40E1-9407-83569C8992CD}" sibTransId="{09D8407E-91F6-4925-9FDD-591817F93985}"/>
    <dgm:cxn modelId="{59777375-ED6C-4235-84FD-0D9EE445A663}" srcId="{1C3F2A1E-CCA1-48BE-9B89-E4751B7C4092}" destId="{11B77D19-8DFD-473E-9AC5-2A636A5E8E00}" srcOrd="2" destOrd="0" parTransId="{9CC01F9A-92F7-43D9-A785-49CDED30926D}" sibTransId="{25327173-BAC5-46C9-BC69-983D29CBC8B1}"/>
    <dgm:cxn modelId="{20A9E5ED-5C05-47B6-8630-64603551CAEB}" type="presParOf" srcId="{1D30ED01-C1C3-420E-B9E1-2FBCA4C176C3}" destId="{039F7D89-8582-46C8-B08E-C707477803AB}" srcOrd="0" destOrd="0" presId="urn:microsoft.com/office/officeart/2005/8/layout/cycle8"/>
    <dgm:cxn modelId="{D56EF3A0-D5A2-44F6-927E-7E072C31F993}" type="presParOf" srcId="{1D30ED01-C1C3-420E-B9E1-2FBCA4C176C3}" destId="{BBD6B57E-FCC7-4B4E-90FE-70F1C19A0EB3}" srcOrd="1" destOrd="0" presId="urn:microsoft.com/office/officeart/2005/8/layout/cycle8"/>
    <dgm:cxn modelId="{B1FBBE7A-1790-4241-AFFB-40C1E4D09E8C}" type="presParOf" srcId="{1D30ED01-C1C3-420E-B9E1-2FBCA4C176C3}" destId="{E5BDB8A1-85C6-4503-991E-37F998DF0ADD}" srcOrd="2" destOrd="0" presId="urn:microsoft.com/office/officeart/2005/8/layout/cycle8"/>
    <dgm:cxn modelId="{4D97A8DB-9BE5-454E-B40D-9B8356B78FFD}" type="presParOf" srcId="{1D30ED01-C1C3-420E-B9E1-2FBCA4C176C3}" destId="{705C6B60-FAC6-4453-B6FF-63A1A3FC67E1}" srcOrd="3" destOrd="0" presId="urn:microsoft.com/office/officeart/2005/8/layout/cycle8"/>
    <dgm:cxn modelId="{54AA3AF0-D9E2-47CE-94A4-AE9A32759A14}" type="presParOf" srcId="{1D30ED01-C1C3-420E-B9E1-2FBCA4C176C3}" destId="{C3A2BF5F-AF04-4143-9548-F1CDE724E655}" srcOrd="4" destOrd="0" presId="urn:microsoft.com/office/officeart/2005/8/layout/cycle8"/>
    <dgm:cxn modelId="{19BE93D8-A05A-43CA-A370-957ADFF123EF}" type="presParOf" srcId="{1D30ED01-C1C3-420E-B9E1-2FBCA4C176C3}" destId="{09C5E582-D80B-4E66-9688-1D1287DA76C8}" srcOrd="5" destOrd="0" presId="urn:microsoft.com/office/officeart/2005/8/layout/cycle8"/>
    <dgm:cxn modelId="{E0021EDB-2D53-4005-A340-EF01FF689D81}" type="presParOf" srcId="{1D30ED01-C1C3-420E-B9E1-2FBCA4C176C3}" destId="{9CF7B42E-342A-4B7C-8947-CD4B3871EAF3}" srcOrd="6" destOrd="0" presId="urn:microsoft.com/office/officeart/2005/8/layout/cycle8"/>
    <dgm:cxn modelId="{6B94FFD9-DE6B-458F-A136-42D5C172FC5B}" type="presParOf" srcId="{1D30ED01-C1C3-420E-B9E1-2FBCA4C176C3}" destId="{AA13804C-893D-4F48-826B-194F1BE580E5}" srcOrd="7" destOrd="0" presId="urn:microsoft.com/office/officeart/2005/8/layout/cycle8"/>
    <dgm:cxn modelId="{93A41D27-9B5B-4D63-9CAF-3038DE5BECCE}" type="presParOf" srcId="{1D30ED01-C1C3-420E-B9E1-2FBCA4C176C3}" destId="{8F7B854C-2604-4483-9CAC-EEF527EC0049}" srcOrd="8" destOrd="0" presId="urn:microsoft.com/office/officeart/2005/8/layout/cycle8"/>
    <dgm:cxn modelId="{8E97FFF2-E3E7-4CF2-AA5D-BE81390507B6}" type="presParOf" srcId="{1D30ED01-C1C3-420E-B9E1-2FBCA4C176C3}" destId="{6658B86A-1E31-42CA-A413-1577D0523968}" srcOrd="9" destOrd="0" presId="urn:microsoft.com/office/officeart/2005/8/layout/cycle8"/>
    <dgm:cxn modelId="{5C7F241E-687C-4A6D-99E1-A634BED4FF6F}" type="presParOf" srcId="{1D30ED01-C1C3-420E-B9E1-2FBCA4C176C3}" destId="{52E64297-F1D6-45EE-A94B-942821B9CC2C}" srcOrd="10" destOrd="0" presId="urn:microsoft.com/office/officeart/2005/8/layout/cycle8"/>
    <dgm:cxn modelId="{A8717B2A-4B41-4F4E-B2D7-37780F6898E1}" type="presParOf" srcId="{1D30ED01-C1C3-420E-B9E1-2FBCA4C176C3}" destId="{8B09EA44-5268-490F-9058-51AF5B943696}" srcOrd="11" destOrd="0" presId="urn:microsoft.com/office/officeart/2005/8/layout/cycle8"/>
    <dgm:cxn modelId="{0385D789-6154-441D-8928-F9A465224DF0}" type="presParOf" srcId="{1D30ED01-C1C3-420E-B9E1-2FBCA4C176C3}" destId="{F7083FE2-EC18-4E68-B5C0-5491D76A6F03}" srcOrd="12" destOrd="0" presId="urn:microsoft.com/office/officeart/2005/8/layout/cycle8"/>
    <dgm:cxn modelId="{BA8F4AD6-C428-4F74-AA62-1496E772DF79}" type="presParOf" srcId="{1D30ED01-C1C3-420E-B9E1-2FBCA4C176C3}" destId="{5778DFD0-F913-40E3-936C-984C1F1124C3}" srcOrd="13" destOrd="0" presId="urn:microsoft.com/office/officeart/2005/8/layout/cycle8"/>
    <dgm:cxn modelId="{097DD7CC-26B2-4043-95C8-DC88FFF45ABF}" type="presParOf" srcId="{1D30ED01-C1C3-420E-B9E1-2FBCA4C176C3}" destId="{69D8D5CD-BA0B-41B4-B124-44AB7E912B80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ABA52D-29DC-4B0D-9F37-2EF42E47F52F}" type="doc">
      <dgm:prSet loTypeId="urn:microsoft.com/office/officeart/2005/8/layout/chevron1" loCatId="process" qsTypeId="urn:microsoft.com/office/officeart/2005/8/quickstyle/simple1" qsCatId="simple" csTypeId="urn:microsoft.com/office/officeart/2005/8/colors/colorful1#4" csCatId="colorful" phldr="1"/>
      <dgm:spPr/>
    </dgm:pt>
    <dgm:pt modelId="{0F43F31E-1D4B-4066-8BBC-FFCE1CD50F40}">
      <dgm:prSet phldrT="[Texto]"/>
      <dgm:spPr/>
      <dgm:t>
        <a:bodyPr/>
        <a:lstStyle/>
        <a:p>
          <a:r>
            <a:rPr lang="es-VE" dirty="0" smtClean="0"/>
            <a:t>Música</a:t>
          </a:r>
          <a:endParaRPr lang="es-VE" dirty="0"/>
        </a:p>
      </dgm:t>
    </dgm:pt>
    <dgm:pt modelId="{48ABD539-31DA-4658-AEB9-C766110CE610}" type="parTrans" cxnId="{A53BB220-F51D-4748-A251-14FB9691D10A}">
      <dgm:prSet/>
      <dgm:spPr/>
      <dgm:t>
        <a:bodyPr/>
        <a:lstStyle/>
        <a:p>
          <a:endParaRPr lang="es-VE"/>
        </a:p>
      </dgm:t>
    </dgm:pt>
    <dgm:pt modelId="{96C6D1DA-55B2-4572-A330-B524CD0FEAA1}" type="sibTrans" cxnId="{A53BB220-F51D-4748-A251-14FB9691D10A}">
      <dgm:prSet/>
      <dgm:spPr/>
      <dgm:t>
        <a:bodyPr/>
        <a:lstStyle/>
        <a:p>
          <a:endParaRPr lang="es-VE"/>
        </a:p>
      </dgm:t>
    </dgm:pt>
    <dgm:pt modelId="{909F43DF-CB87-436C-9149-B2ABD4C3C04A}">
      <dgm:prSet phldrT="[Texto]"/>
      <dgm:spPr/>
      <dgm:t>
        <a:bodyPr/>
        <a:lstStyle/>
        <a:p>
          <a:r>
            <a:rPr lang="es-VE" dirty="0" smtClean="0"/>
            <a:t>Pintura</a:t>
          </a:r>
          <a:endParaRPr lang="es-VE" dirty="0"/>
        </a:p>
      </dgm:t>
    </dgm:pt>
    <dgm:pt modelId="{9639FC08-4161-4770-8735-B248367E6E67}" type="parTrans" cxnId="{9D15F620-AB8E-4355-AB44-8CD587EE27F7}">
      <dgm:prSet/>
      <dgm:spPr/>
      <dgm:t>
        <a:bodyPr/>
        <a:lstStyle/>
        <a:p>
          <a:endParaRPr lang="es-VE"/>
        </a:p>
      </dgm:t>
    </dgm:pt>
    <dgm:pt modelId="{E9F309FD-8193-4080-BEB8-E67C0236A507}" type="sibTrans" cxnId="{9D15F620-AB8E-4355-AB44-8CD587EE27F7}">
      <dgm:prSet/>
      <dgm:spPr/>
      <dgm:t>
        <a:bodyPr/>
        <a:lstStyle/>
        <a:p>
          <a:endParaRPr lang="es-VE"/>
        </a:p>
      </dgm:t>
    </dgm:pt>
    <dgm:pt modelId="{48687D82-19CD-42F2-B9D6-2F1DC81B1FA8}" type="pres">
      <dgm:prSet presAssocID="{EAABA52D-29DC-4B0D-9F37-2EF42E47F52F}" presName="Name0" presStyleCnt="0">
        <dgm:presLayoutVars>
          <dgm:dir/>
          <dgm:animLvl val="lvl"/>
          <dgm:resizeHandles val="exact"/>
        </dgm:presLayoutVars>
      </dgm:prSet>
      <dgm:spPr/>
    </dgm:pt>
    <dgm:pt modelId="{1B3CED24-30F0-418C-A6B8-0296B2ECB7A6}" type="pres">
      <dgm:prSet presAssocID="{0F43F31E-1D4B-4066-8BBC-FFCE1CD50F40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5DACC1C-A404-4CF8-B65F-D1557DB83077}" type="pres">
      <dgm:prSet presAssocID="{96C6D1DA-55B2-4572-A330-B524CD0FEAA1}" presName="parTxOnlySpace" presStyleCnt="0"/>
      <dgm:spPr/>
    </dgm:pt>
    <dgm:pt modelId="{18033E4F-1BEB-4CF1-A6BA-B40A814B3DE5}" type="pres">
      <dgm:prSet presAssocID="{909F43DF-CB87-436C-9149-B2ABD4C3C04A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D15F620-AB8E-4355-AB44-8CD587EE27F7}" srcId="{EAABA52D-29DC-4B0D-9F37-2EF42E47F52F}" destId="{909F43DF-CB87-436C-9149-B2ABD4C3C04A}" srcOrd="1" destOrd="0" parTransId="{9639FC08-4161-4770-8735-B248367E6E67}" sibTransId="{E9F309FD-8193-4080-BEB8-E67C0236A507}"/>
    <dgm:cxn modelId="{2F23CD97-B875-4BEB-AEF3-B12319DE859A}" type="presOf" srcId="{909F43DF-CB87-436C-9149-B2ABD4C3C04A}" destId="{18033E4F-1BEB-4CF1-A6BA-B40A814B3DE5}" srcOrd="0" destOrd="0" presId="urn:microsoft.com/office/officeart/2005/8/layout/chevron1"/>
    <dgm:cxn modelId="{203E7FB6-97CD-4A7F-9FCC-8B1C060EB681}" type="presOf" srcId="{EAABA52D-29DC-4B0D-9F37-2EF42E47F52F}" destId="{48687D82-19CD-42F2-B9D6-2F1DC81B1FA8}" srcOrd="0" destOrd="0" presId="urn:microsoft.com/office/officeart/2005/8/layout/chevron1"/>
    <dgm:cxn modelId="{E91DE8D4-0B2A-4518-84BA-E50990EB0AAE}" type="presOf" srcId="{0F43F31E-1D4B-4066-8BBC-FFCE1CD50F40}" destId="{1B3CED24-30F0-418C-A6B8-0296B2ECB7A6}" srcOrd="0" destOrd="0" presId="urn:microsoft.com/office/officeart/2005/8/layout/chevron1"/>
    <dgm:cxn modelId="{A53BB220-F51D-4748-A251-14FB9691D10A}" srcId="{EAABA52D-29DC-4B0D-9F37-2EF42E47F52F}" destId="{0F43F31E-1D4B-4066-8BBC-FFCE1CD50F40}" srcOrd="0" destOrd="0" parTransId="{48ABD539-31DA-4658-AEB9-C766110CE610}" sibTransId="{96C6D1DA-55B2-4572-A330-B524CD0FEAA1}"/>
    <dgm:cxn modelId="{89881C34-883C-4742-9D24-8CD2FD507EAB}" type="presParOf" srcId="{48687D82-19CD-42F2-B9D6-2F1DC81B1FA8}" destId="{1B3CED24-30F0-418C-A6B8-0296B2ECB7A6}" srcOrd="0" destOrd="0" presId="urn:microsoft.com/office/officeart/2005/8/layout/chevron1"/>
    <dgm:cxn modelId="{510A1864-DE8B-45CA-B3D6-3F2EDFF97E9F}" type="presParOf" srcId="{48687D82-19CD-42F2-B9D6-2F1DC81B1FA8}" destId="{85DACC1C-A404-4CF8-B65F-D1557DB83077}" srcOrd="1" destOrd="0" presId="urn:microsoft.com/office/officeart/2005/8/layout/chevron1"/>
    <dgm:cxn modelId="{3A39DB1E-AF1C-46FC-9F5A-0428D3E44EAD}" type="presParOf" srcId="{48687D82-19CD-42F2-B9D6-2F1DC81B1FA8}" destId="{18033E4F-1BEB-4CF1-A6BA-B40A814B3DE5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AABA52D-29DC-4B0D-9F37-2EF42E47F52F}" type="doc">
      <dgm:prSet loTypeId="urn:microsoft.com/office/officeart/2005/8/layout/chevron1" loCatId="process" qsTypeId="urn:microsoft.com/office/officeart/2005/8/quickstyle/simple1" qsCatId="simple" csTypeId="urn:microsoft.com/office/officeart/2005/8/colors/colorful1#5" csCatId="colorful" phldr="1"/>
      <dgm:spPr/>
    </dgm:pt>
    <dgm:pt modelId="{909F43DF-CB87-436C-9149-B2ABD4C3C04A}">
      <dgm:prSet phldrT="[Texto]"/>
      <dgm:spPr/>
      <dgm:t>
        <a:bodyPr/>
        <a:lstStyle/>
        <a:p>
          <a:r>
            <a:rPr lang="es-VE" dirty="0" smtClean="0"/>
            <a:t>Pintura</a:t>
          </a:r>
          <a:endParaRPr lang="es-VE" dirty="0"/>
        </a:p>
      </dgm:t>
    </dgm:pt>
    <dgm:pt modelId="{E9F309FD-8193-4080-BEB8-E67C0236A507}" type="sibTrans" cxnId="{9D15F620-AB8E-4355-AB44-8CD587EE27F7}">
      <dgm:prSet/>
      <dgm:spPr/>
      <dgm:t>
        <a:bodyPr/>
        <a:lstStyle/>
        <a:p>
          <a:endParaRPr lang="es-VE"/>
        </a:p>
      </dgm:t>
    </dgm:pt>
    <dgm:pt modelId="{9639FC08-4161-4770-8735-B248367E6E67}" type="parTrans" cxnId="{9D15F620-AB8E-4355-AB44-8CD587EE27F7}">
      <dgm:prSet/>
      <dgm:spPr/>
      <dgm:t>
        <a:bodyPr/>
        <a:lstStyle/>
        <a:p>
          <a:endParaRPr lang="es-VE"/>
        </a:p>
      </dgm:t>
    </dgm:pt>
    <dgm:pt modelId="{48687D82-19CD-42F2-B9D6-2F1DC81B1FA8}" type="pres">
      <dgm:prSet presAssocID="{EAABA52D-29DC-4B0D-9F37-2EF42E47F52F}" presName="Name0" presStyleCnt="0">
        <dgm:presLayoutVars>
          <dgm:dir/>
          <dgm:animLvl val="lvl"/>
          <dgm:resizeHandles val="exact"/>
        </dgm:presLayoutVars>
      </dgm:prSet>
      <dgm:spPr/>
    </dgm:pt>
    <dgm:pt modelId="{18033E4F-1BEB-4CF1-A6BA-B40A814B3DE5}" type="pres">
      <dgm:prSet presAssocID="{909F43DF-CB87-436C-9149-B2ABD4C3C04A}" presName="parTxOnly" presStyleLbl="node1" presStyleIdx="0" presStyleCnt="1" custLinFactY="22222" custLinFactNeighborX="-49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VE"/>
        </a:p>
      </dgm:t>
    </dgm:pt>
  </dgm:ptLst>
  <dgm:cxnLst>
    <dgm:cxn modelId="{F8BDBB05-22A9-48A2-B7BE-D2072C4BC582}" type="presOf" srcId="{909F43DF-CB87-436C-9149-B2ABD4C3C04A}" destId="{18033E4F-1BEB-4CF1-A6BA-B40A814B3DE5}" srcOrd="0" destOrd="0" presId="urn:microsoft.com/office/officeart/2005/8/layout/chevron1"/>
    <dgm:cxn modelId="{9DBD4FF2-A234-461D-98DE-7B43783CA2AE}" type="presOf" srcId="{EAABA52D-29DC-4B0D-9F37-2EF42E47F52F}" destId="{48687D82-19CD-42F2-B9D6-2F1DC81B1FA8}" srcOrd="0" destOrd="0" presId="urn:microsoft.com/office/officeart/2005/8/layout/chevron1"/>
    <dgm:cxn modelId="{9D15F620-AB8E-4355-AB44-8CD587EE27F7}" srcId="{EAABA52D-29DC-4B0D-9F37-2EF42E47F52F}" destId="{909F43DF-CB87-436C-9149-B2ABD4C3C04A}" srcOrd="0" destOrd="0" parTransId="{9639FC08-4161-4770-8735-B248367E6E67}" sibTransId="{E9F309FD-8193-4080-BEB8-E67C0236A507}"/>
    <dgm:cxn modelId="{FF1B415E-A199-41C7-8473-4B7B334F5E23}" type="presParOf" srcId="{48687D82-19CD-42F2-B9D6-2F1DC81B1FA8}" destId="{18033E4F-1BEB-4CF1-A6BA-B40A814B3DE5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25549F5-8082-428C-BB93-0920FBF3AAE1}">
      <dsp:nvSpPr>
        <dsp:cNvPr id="0" name=""/>
        <dsp:cNvSpPr/>
      </dsp:nvSpPr>
      <dsp:spPr>
        <a:xfrm>
          <a:off x="565542" y="780"/>
          <a:ext cx="1101651" cy="66099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500" kern="1200" dirty="0" smtClean="0"/>
            <a:t>Pintura</a:t>
          </a:r>
          <a:endParaRPr lang="es-VE" sz="1500" kern="1200" dirty="0"/>
        </a:p>
      </dsp:txBody>
      <dsp:txXfrm>
        <a:off x="565542" y="780"/>
        <a:ext cx="1101651" cy="660990"/>
      </dsp:txXfrm>
    </dsp:sp>
    <dsp:sp modelId="{15DF789C-64C4-4EAE-8EFA-B9C17C472BAE}">
      <dsp:nvSpPr>
        <dsp:cNvPr id="0" name=""/>
        <dsp:cNvSpPr/>
      </dsp:nvSpPr>
      <dsp:spPr>
        <a:xfrm>
          <a:off x="1777358" y="780"/>
          <a:ext cx="1101651" cy="66099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500" kern="1200" dirty="0" smtClean="0"/>
            <a:t>Escultura</a:t>
          </a:r>
          <a:endParaRPr lang="es-VE" sz="1500" kern="1200" dirty="0"/>
        </a:p>
      </dsp:txBody>
      <dsp:txXfrm>
        <a:off x="1777358" y="780"/>
        <a:ext cx="1101651" cy="660990"/>
      </dsp:txXfrm>
    </dsp:sp>
    <dsp:sp modelId="{E842B1C1-C618-429A-AE12-92941606B2B8}">
      <dsp:nvSpPr>
        <dsp:cNvPr id="0" name=""/>
        <dsp:cNvSpPr/>
      </dsp:nvSpPr>
      <dsp:spPr>
        <a:xfrm>
          <a:off x="565542" y="771936"/>
          <a:ext cx="1101651" cy="66099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500" kern="1200" dirty="0" smtClean="0"/>
            <a:t>Arquitectura</a:t>
          </a:r>
          <a:endParaRPr lang="es-VE" sz="1500" kern="1200" dirty="0"/>
        </a:p>
      </dsp:txBody>
      <dsp:txXfrm>
        <a:off x="565542" y="771936"/>
        <a:ext cx="1101651" cy="660990"/>
      </dsp:txXfrm>
    </dsp:sp>
    <dsp:sp modelId="{2AE83457-FBDF-44A7-A112-27F38EF403D9}">
      <dsp:nvSpPr>
        <dsp:cNvPr id="0" name=""/>
        <dsp:cNvSpPr/>
      </dsp:nvSpPr>
      <dsp:spPr>
        <a:xfrm>
          <a:off x="1777358" y="771936"/>
          <a:ext cx="1101651" cy="66099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500" kern="1200" dirty="0" smtClean="0"/>
            <a:t>Música</a:t>
          </a:r>
          <a:endParaRPr lang="es-VE" sz="1500" kern="1200" dirty="0"/>
        </a:p>
      </dsp:txBody>
      <dsp:txXfrm>
        <a:off x="1777358" y="771936"/>
        <a:ext cx="1101651" cy="660990"/>
      </dsp:txXfrm>
    </dsp:sp>
    <dsp:sp modelId="{E069D7B6-3C58-4EFB-8DB5-F01284BA0869}">
      <dsp:nvSpPr>
        <dsp:cNvPr id="0" name=""/>
        <dsp:cNvSpPr/>
      </dsp:nvSpPr>
      <dsp:spPr>
        <a:xfrm>
          <a:off x="1171450" y="1543092"/>
          <a:ext cx="1101651" cy="66099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500" kern="1200" dirty="0" smtClean="0"/>
            <a:t>Artes Decorativas</a:t>
          </a:r>
          <a:endParaRPr lang="es-VE" sz="1500" kern="1200" dirty="0"/>
        </a:p>
      </dsp:txBody>
      <dsp:txXfrm>
        <a:off x="1171450" y="1543092"/>
        <a:ext cx="1101651" cy="6609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2A278-FF80-4C75-9770-2C37ED97C444}" type="datetimeFigureOut">
              <a:rPr lang="es-ES" smtClean="0"/>
              <a:pPr/>
              <a:t>28/04/2015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B95B73-2B11-425B-8F3D-8E4C82DDD3F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3838173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87FDA-6A1C-429C-B167-09FDA05EA108}" type="datetimeFigureOut">
              <a:rPr lang="es-ES" smtClean="0"/>
              <a:pPr/>
              <a:t>28/04/2015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C3CCB0-1BE0-4361-BC3D-FD3746FDB66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068981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V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FEC7F-264A-49A0-9A9B-4D928246B158}" type="slidenum">
              <a:rPr lang="es-VE" smtClean="0"/>
              <a:pPr/>
              <a:t>4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xmlns="" val="860408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V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FEC7F-264A-49A0-9A9B-4D928246B158}" type="slidenum">
              <a:rPr lang="es-VE" smtClean="0"/>
              <a:pPr/>
              <a:t>16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xmlns="" val="1655262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V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FEC7F-264A-49A0-9A9B-4D928246B158}" type="slidenum">
              <a:rPr lang="es-VE" smtClean="0"/>
              <a:pPr/>
              <a:t>20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xmlns="" val="2164669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V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FEC7F-264A-49A0-9A9B-4D928246B158}" type="slidenum">
              <a:rPr lang="es-VE" smtClean="0"/>
              <a:pPr/>
              <a:t>23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xmlns="" val="1273435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28/04/2015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28/04/2015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28/04/2015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28/04/2015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28/04/2015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28/04/2015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28/04/2015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28/04/2015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8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5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ARTE DEL SIGLO XIX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 smtClean="0"/>
              <a:t>Trabajo realizado por: </a:t>
            </a:r>
          </a:p>
          <a:p>
            <a:r>
              <a:rPr lang="es-ES" dirty="0" smtClean="0"/>
              <a:t>CARLOS RUBIO ORTIZ</a:t>
            </a:r>
          </a:p>
          <a:p>
            <a:r>
              <a:rPr lang="es-ES" dirty="0" smtClean="0"/>
              <a:t>Curso: 4º ESPA 2014-2015</a:t>
            </a:r>
          </a:p>
          <a:p>
            <a:r>
              <a:rPr lang="es-ES" dirty="0" smtClean="0"/>
              <a:t>Profesora: ELENA BARRADO </a:t>
            </a:r>
            <a:r>
              <a:rPr lang="es-ES" dirty="0" err="1" smtClean="0"/>
              <a:t>BARRADO</a:t>
            </a:r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 smtClean="0"/>
              <a:t>NEOCLASICISMO</a:t>
            </a:r>
          </a:p>
          <a:p>
            <a:r>
              <a:rPr lang="es-ES" dirty="0" smtClean="0"/>
              <a:t>GOYA</a:t>
            </a:r>
          </a:p>
          <a:p>
            <a:r>
              <a:rPr lang="es-ES" dirty="0" smtClean="0"/>
              <a:t>ROMANTICISMO</a:t>
            </a:r>
          </a:p>
          <a:p>
            <a:r>
              <a:rPr lang="es-ES" dirty="0" smtClean="0"/>
              <a:t>REALISMO</a:t>
            </a:r>
          </a:p>
          <a:p>
            <a:r>
              <a:rPr lang="es-ES" dirty="0" smtClean="0"/>
              <a:t>IMPRESIONISMO</a:t>
            </a:r>
          </a:p>
          <a:p>
            <a:r>
              <a:rPr lang="es-ES" dirty="0" smtClean="0"/>
              <a:t>POSTIMPRESIONISMO</a:t>
            </a:r>
          </a:p>
          <a:p>
            <a:r>
              <a:rPr lang="es-ES" dirty="0" smtClean="0"/>
              <a:t>HISTORICISMO</a:t>
            </a:r>
          </a:p>
          <a:p>
            <a:r>
              <a:rPr lang="es-ES" dirty="0" smtClean="0"/>
              <a:t>MODERNISMO</a:t>
            </a:r>
          </a:p>
          <a:p>
            <a:r>
              <a:rPr lang="es-ES" dirty="0" smtClean="0"/>
              <a:t>NUEVOS MATERIALES</a:t>
            </a:r>
          </a:p>
          <a:p>
            <a:r>
              <a:rPr lang="es-ES" dirty="0" smtClean="0"/>
              <a:t>CONCLUSIÓN</a:t>
            </a:r>
          </a:p>
          <a:p>
            <a:r>
              <a:rPr lang="es-ES" dirty="0" smtClean="0"/>
              <a:t>BIBLIOGRAFÍA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4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5" y="260647"/>
            <a:ext cx="8320536" cy="620989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563888" y="476672"/>
            <a:ext cx="2232248" cy="79208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b="1" dirty="0" smtClean="0">
                <a:solidFill>
                  <a:schemeClr val="bg1"/>
                </a:solidFill>
              </a:rPr>
              <a:t>Neoclasicismo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395536" y="1772816"/>
            <a:ext cx="2592288" cy="201622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Estilo</a:t>
            </a:r>
            <a:r>
              <a:rPr lang="es-ES" sz="1400" dirty="0"/>
              <a:t> artístico que se desarrolló especialmente en la arquitectura y las artes decorativas; floreció en Europa y Estados Unidos aproximadamente desde el año 1750 hasta comienzos de 1800 y se inspiró en las formas grecorromanas. </a:t>
            </a:r>
            <a:endParaRPr lang="es-VE" sz="1400" dirty="0"/>
          </a:p>
        </p:txBody>
      </p:sp>
      <p:sp>
        <p:nvSpPr>
          <p:cNvPr id="10" name="9 Rectángulo redondeado"/>
          <p:cNvSpPr/>
          <p:nvPr/>
        </p:nvSpPr>
        <p:spPr>
          <a:xfrm>
            <a:off x="3419872" y="1844824"/>
            <a:ext cx="2520280" cy="14401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Más </a:t>
            </a:r>
            <a:r>
              <a:rPr lang="es-ES" sz="1400" dirty="0"/>
              <a:t>que un resurgimiento de las formas antiguas, el neoclasicismo relaciona hechos del pasado con los acontecidos en su propio tiempo. </a:t>
            </a:r>
            <a:endParaRPr lang="es-VE" sz="1400" dirty="0" smtClean="0"/>
          </a:p>
        </p:txBody>
      </p:sp>
      <p:sp>
        <p:nvSpPr>
          <p:cNvPr id="13" name="12 Rectángulo redondeado"/>
          <p:cNvSpPr/>
          <p:nvPr/>
        </p:nvSpPr>
        <p:spPr>
          <a:xfrm>
            <a:off x="6372200" y="1700808"/>
            <a:ext cx="2304256" cy="1800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/>
              <a:t>Los artistas neoclásicos fueron los primeros que intentaron reemplazar la sensualidad y la trivialidad del rococó por un estilo lógico, de tono solemne y austero.</a:t>
            </a:r>
            <a:endParaRPr lang="es-VE" sz="1400" dirty="0"/>
          </a:p>
        </p:txBody>
      </p:sp>
      <p:pic>
        <p:nvPicPr>
          <p:cNvPr id="11" name="10 Imagen"/>
          <p:cNvPicPr/>
          <p:nvPr/>
        </p:nvPicPr>
        <p:blipFill>
          <a:blip r:embed="rId3" cstate="print"/>
          <a:srcRect b="5478"/>
          <a:stretch>
            <a:fillRect/>
          </a:stretch>
        </p:blipFill>
        <p:spPr bwMode="auto">
          <a:xfrm>
            <a:off x="1187624" y="4077072"/>
            <a:ext cx="3672408" cy="2481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 redondeado"/>
          <p:cNvSpPr/>
          <p:nvPr/>
        </p:nvSpPr>
        <p:spPr>
          <a:xfrm>
            <a:off x="251520" y="116632"/>
            <a:ext cx="1944216" cy="50405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b="1" dirty="0" smtClean="0">
                <a:solidFill>
                  <a:schemeClr val="bg1"/>
                </a:solidFill>
              </a:rPr>
              <a:t>Arte en la Edad Moderna</a:t>
            </a:r>
          </a:p>
        </p:txBody>
      </p:sp>
      <p:graphicFrame>
        <p:nvGraphicFramePr>
          <p:cNvPr id="15" name="14 Diagrama"/>
          <p:cNvGraphicFramePr/>
          <p:nvPr/>
        </p:nvGraphicFramePr>
        <p:xfrm>
          <a:off x="5364088" y="4221088"/>
          <a:ext cx="3444552" cy="2204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16" name="15 Conector recto"/>
          <p:cNvCxnSpPr/>
          <p:nvPr/>
        </p:nvCxnSpPr>
        <p:spPr>
          <a:xfrm>
            <a:off x="1619672" y="1412776"/>
            <a:ext cx="0" cy="360040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7" name="16 Conector recto"/>
          <p:cNvCxnSpPr>
            <a:stCxn id="7" idx="2"/>
            <a:endCxn id="10" idx="0"/>
          </p:cNvCxnSpPr>
          <p:nvPr/>
        </p:nvCxnSpPr>
        <p:spPr>
          <a:xfrm>
            <a:off x="4680012" y="1268760"/>
            <a:ext cx="0" cy="576064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>
            <a:off x="7452320" y="1412776"/>
            <a:ext cx="0" cy="288032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1619672" y="1412776"/>
            <a:ext cx="5832648" cy="0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NEOCLASICISMO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" u="sng" dirty="0" smtClean="0"/>
              <a:t>ARQUITECTURA</a:t>
            </a:r>
            <a:r>
              <a:rPr lang="es-ES" dirty="0" smtClean="0"/>
              <a:t>:</a:t>
            </a:r>
          </a:p>
          <a:p>
            <a:r>
              <a:rPr lang="es-ES" sz="3400" dirty="0" smtClean="0"/>
              <a:t>Se inspira en los monumentos de la antigüedad grecorromana.</a:t>
            </a:r>
          </a:p>
          <a:p>
            <a:r>
              <a:rPr lang="es-ES" sz="3400" dirty="0" smtClean="0"/>
              <a:t>Reacciona contra la profusión decorativa del barroco y el rococó.</a:t>
            </a:r>
          </a:p>
          <a:p>
            <a:r>
              <a:rPr lang="es-ES" sz="3400" dirty="0" smtClean="0"/>
              <a:t>Gusto por la sencillez, con predominio de lo arquitectónico sobre lo decorativo.</a:t>
            </a:r>
            <a:endParaRPr lang="es-ES" sz="3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NEOCLASICISMO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" u="sng" dirty="0" smtClean="0"/>
              <a:t>ARQUITECTURA (ESPAÑA):</a:t>
            </a:r>
            <a:endParaRPr lang="es-ES" dirty="0" smtClean="0"/>
          </a:p>
          <a:p>
            <a:r>
              <a:rPr lang="es-ES" dirty="0" smtClean="0"/>
              <a:t>DINASTÍA BORBÓNICA</a:t>
            </a:r>
          </a:p>
          <a:p>
            <a:r>
              <a:rPr lang="es-ES" dirty="0" smtClean="0"/>
              <a:t>ARQUITECTOS MÁS REPRESENTATIVOS:</a:t>
            </a:r>
          </a:p>
          <a:p>
            <a:pPr lvl="1">
              <a:buNone/>
            </a:pPr>
            <a:r>
              <a:rPr lang="es-ES" dirty="0" smtClean="0"/>
              <a:t>-  </a:t>
            </a:r>
            <a:r>
              <a:rPr lang="es-ES" b="1" dirty="0" smtClean="0"/>
              <a:t>Ventura Rodríguez: </a:t>
            </a:r>
            <a:r>
              <a:rPr lang="es-ES" dirty="0" smtClean="0"/>
              <a:t>basílica del Pilar de Zaragoza</a:t>
            </a:r>
            <a:r>
              <a:rPr lang="es-ES" b="1" dirty="0" smtClean="0"/>
              <a:t> </a:t>
            </a:r>
            <a:endParaRPr lang="es-ES" dirty="0" smtClean="0"/>
          </a:p>
          <a:p>
            <a:pPr lvl="1">
              <a:buFontTx/>
              <a:buChar char="-"/>
            </a:pPr>
            <a:r>
              <a:rPr lang="es-ES" b="1" dirty="0" smtClean="0"/>
              <a:t>Francisco Sabatini: </a:t>
            </a:r>
            <a:r>
              <a:rPr lang="es-ES" dirty="0" smtClean="0"/>
              <a:t>puerta de Alcalá de Madrid</a:t>
            </a:r>
            <a:endParaRPr lang="es-ES" b="1" dirty="0" smtClean="0"/>
          </a:p>
          <a:p>
            <a:pPr lvl="1">
              <a:buFontTx/>
              <a:buChar char="-"/>
            </a:pPr>
            <a:r>
              <a:rPr lang="es-ES" b="1" dirty="0" smtClean="0"/>
              <a:t>Juan de Villanueva: </a:t>
            </a:r>
            <a:r>
              <a:rPr lang="es-ES" dirty="0" smtClean="0"/>
              <a:t>museo del Prado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NEOCLASICISMO</a:t>
            </a:r>
            <a:br>
              <a:rPr lang="es-ES" dirty="0" smtClean="0"/>
            </a:b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6" name="5 Marcador de contenido" descr="pila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91690" y="1196752"/>
            <a:ext cx="2563109" cy="1919858"/>
          </a:xfrm>
        </p:spPr>
      </p:pic>
      <p:pic>
        <p:nvPicPr>
          <p:cNvPr id="7" name="6 Imagen" descr="alcal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5816" y="3140968"/>
            <a:ext cx="2537842" cy="1704244"/>
          </a:xfrm>
          <a:prstGeom prst="rect">
            <a:avLst/>
          </a:prstGeom>
        </p:spPr>
      </p:pic>
      <p:pic>
        <p:nvPicPr>
          <p:cNvPr id="8" name="7 Imagen" descr="prad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4828147"/>
            <a:ext cx="2534791" cy="2029853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5508104" y="1484784"/>
            <a:ext cx="34812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BASÍLICA DEL PILAR DE ZARAGOZA</a:t>
            </a:r>
          </a:p>
          <a:p>
            <a:r>
              <a:rPr lang="es-ES" b="1" dirty="0" smtClean="0"/>
              <a:t>VENTURA RODRÍGUEZ</a:t>
            </a:r>
            <a:endParaRPr lang="es-ES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652120" y="3212976"/>
            <a:ext cx="2214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PUERTA DE ALCALÁ</a:t>
            </a:r>
          </a:p>
          <a:p>
            <a:r>
              <a:rPr lang="es-ES" b="1" dirty="0" smtClean="0"/>
              <a:t>FRANCISCO SABATINI</a:t>
            </a:r>
            <a:endParaRPr lang="es-ES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724128" y="5301208"/>
            <a:ext cx="22724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MUSEO DEL PRADO</a:t>
            </a:r>
          </a:p>
          <a:p>
            <a:r>
              <a:rPr lang="es-ES" b="1" dirty="0" smtClean="0"/>
              <a:t>JUAN DE VILLANUEVA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NEOCLASICISMO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u="sng" dirty="0" smtClean="0"/>
              <a:t>ARQUITECTURA (ARAGÓN):</a:t>
            </a:r>
            <a:endParaRPr lang="es-ES" dirty="0" smtClean="0"/>
          </a:p>
          <a:p>
            <a:pPr>
              <a:buNone/>
            </a:pPr>
            <a:r>
              <a:rPr lang="es-ES" dirty="0" smtClean="0"/>
              <a:t>• La iglesia de </a:t>
            </a:r>
            <a:r>
              <a:rPr lang="es-ES" b="1" dirty="0" smtClean="0"/>
              <a:t>San Fernando </a:t>
            </a:r>
            <a:r>
              <a:rPr lang="es-ES" dirty="0" smtClean="0"/>
              <a:t>en Zaragoza.</a:t>
            </a:r>
          </a:p>
          <a:p>
            <a:pPr>
              <a:buNone/>
            </a:pPr>
            <a:r>
              <a:rPr lang="es-ES" dirty="0" smtClean="0"/>
              <a:t>• La fachada de la </a:t>
            </a:r>
            <a:r>
              <a:rPr lang="es-ES" b="1" dirty="0" smtClean="0"/>
              <a:t>Seo del Salvador en Zaragoza.</a:t>
            </a:r>
            <a:endParaRPr lang="es-ES" dirty="0"/>
          </a:p>
        </p:txBody>
      </p:sp>
      <p:pic>
        <p:nvPicPr>
          <p:cNvPr id="4" name="3 Imagen" descr="S. FERNAND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3573016"/>
            <a:ext cx="1593329" cy="2395984"/>
          </a:xfrm>
          <a:prstGeom prst="rect">
            <a:avLst/>
          </a:prstGeom>
        </p:spPr>
      </p:pic>
      <p:pic>
        <p:nvPicPr>
          <p:cNvPr id="5" name="4 Imagen" descr="SE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3429000"/>
            <a:ext cx="1847850" cy="2466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NEOCLASICISMO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" u="sng" dirty="0" smtClean="0"/>
              <a:t>Escultura:</a:t>
            </a:r>
          </a:p>
          <a:p>
            <a:r>
              <a:rPr lang="es-ES" dirty="0" smtClean="0"/>
              <a:t>Toma como modelo la escultura greco-latina</a:t>
            </a:r>
          </a:p>
          <a:p>
            <a:r>
              <a:rPr lang="es-ES" dirty="0" smtClean="0"/>
              <a:t>Utiliza los mismos materiales (mármol blanco)</a:t>
            </a:r>
          </a:p>
          <a:p>
            <a:r>
              <a:rPr lang="es-ES" dirty="0" smtClean="0"/>
              <a:t>Adopta sus temas mitológicos y su estructura</a:t>
            </a:r>
          </a:p>
          <a:p>
            <a:r>
              <a:rPr lang="es-ES" dirty="0" smtClean="0"/>
              <a:t>Expresividad moderada, incluso en las posturas y movimientos forzados, resultando distante y fría en ocasiones. </a:t>
            </a:r>
          </a:p>
          <a:p>
            <a:r>
              <a:rPr lang="es-ES" b="1" dirty="0" smtClean="0"/>
              <a:t>Antonio </a:t>
            </a:r>
            <a:r>
              <a:rPr lang="es-ES" b="1" dirty="0" err="1" smtClean="0"/>
              <a:t>Cánova</a:t>
            </a:r>
            <a:r>
              <a:rPr lang="es-ES" b="1" dirty="0" smtClean="0"/>
              <a:t>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ANTONIO CÁNOVA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Paulina </a:t>
            </a:r>
            <a:r>
              <a:rPr lang="es-ES" dirty="0" err="1" smtClean="0"/>
              <a:t>Borghese</a:t>
            </a:r>
            <a:endParaRPr lang="es-ES" dirty="0" smtClean="0"/>
          </a:p>
          <a:p>
            <a:endParaRPr lang="es-ES" dirty="0"/>
          </a:p>
        </p:txBody>
      </p:sp>
      <p:pic>
        <p:nvPicPr>
          <p:cNvPr id="6" name="5 Imagen" descr="canov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2492896"/>
            <a:ext cx="4564905" cy="33151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NEOCLASICISMO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" u="sng" dirty="0" smtClean="0"/>
              <a:t>Pintura:</a:t>
            </a:r>
          </a:p>
          <a:p>
            <a:r>
              <a:rPr lang="es-ES" dirty="0" smtClean="0"/>
              <a:t>Las referencias pictóricas clásicas no son tan abundantes como las escultóricas o arquitectónicas. </a:t>
            </a:r>
          </a:p>
          <a:p>
            <a:r>
              <a:rPr lang="es-ES" dirty="0" smtClean="0"/>
              <a:t>Toma los temas mitológicos greco-romanos, aunque no puede separarse de la evolución técnica producida desde el renacimiento. </a:t>
            </a:r>
          </a:p>
          <a:p>
            <a:r>
              <a:rPr lang="es-ES" b="1" dirty="0" smtClean="0"/>
              <a:t>Jacques Louis David.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dirty="0" smtClean="0"/>
              <a:t>Jacques-Louis David</a:t>
            </a:r>
            <a:endParaRPr lang="es-ES" cap="al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El Juramento de los </a:t>
            </a:r>
            <a:r>
              <a:rPr lang="es-ES" dirty="0" err="1" smtClean="0"/>
              <a:t>Horacios</a:t>
            </a:r>
            <a:endParaRPr lang="es-ES" dirty="0" smtClean="0"/>
          </a:p>
          <a:p>
            <a:endParaRPr lang="es-ES" dirty="0"/>
          </a:p>
        </p:txBody>
      </p:sp>
      <p:pic>
        <p:nvPicPr>
          <p:cNvPr id="4" name="3 Imagen" descr="davi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2348880"/>
            <a:ext cx="4598813" cy="35708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FRANCISCO DE GOYA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dirty="0" smtClean="0"/>
              <a:t>Nació en </a:t>
            </a:r>
            <a:r>
              <a:rPr lang="es-ES" dirty="0" err="1" smtClean="0"/>
              <a:t>Fuendetodos</a:t>
            </a:r>
            <a:r>
              <a:rPr lang="es-ES" dirty="0" smtClean="0"/>
              <a:t> (Zaragoza) en 1746 </a:t>
            </a:r>
          </a:p>
          <a:p>
            <a:r>
              <a:rPr lang="es-ES" dirty="0" smtClean="0"/>
              <a:t>Facetas: murales, cúpulas y pechinas; caballete, dibujos, grabados...</a:t>
            </a:r>
          </a:p>
          <a:p>
            <a:r>
              <a:rPr lang="es-ES" dirty="0" smtClean="0"/>
              <a:t>Distintas etapas: desde el barroco tardío al romanticismo pasando por el neoclasicismo</a:t>
            </a:r>
          </a:p>
          <a:p>
            <a:r>
              <a:rPr lang="es-ES" dirty="0" smtClean="0"/>
              <a:t>Su técnica pictórica anuncia otros estilos que vendrán posteriormente, desde el impresionismo al surrealismo.</a:t>
            </a:r>
          </a:p>
          <a:p>
            <a:r>
              <a:rPr lang="es-ES" dirty="0" smtClean="0"/>
              <a:t>Temas variados: desde la pintura religiosa, pasando por los cuadros "de encargo" en la corte, hasta llegar a las pinturas negras. </a:t>
            </a:r>
          </a:p>
          <a:p>
            <a:r>
              <a:rPr lang="es-ES" dirty="0" smtClean="0"/>
              <a:t>Goya es un artista universal.</a:t>
            </a:r>
          </a:p>
          <a:p>
            <a:r>
              <a:rPr lang="es-ES" dirty="0" smtClean="0"/>
              <a:t>De los años de su formación tenemos numerosas muestras en los templos aragoneses. Ejemplo: Pechinas de la Iglesia de San Juan el Real en Calatayud.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es-ES" dirty="0"/>
              <a:t>FRANCISCO DE GOYA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Pechinas de la Iglesia de San Juan el Real en Calatayud</a:t>
            </a:r>
          </a:p>
          <a:p>
            <a:endParaRPr lang="es-ES" dirty="0"/>
          </a:p>
        </p:txBody>
      </p:sp>
      <p:pic>
        <p:nvPicPr>
          <p:cNvPr id="6" name="5 Imagen" descr="goy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2564904"/>
            <a:ext cx="3685952" cy="29782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FRANCISCO DE GOYA Y LUCIENT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8667807" cy="650085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3275856" y="1700808"/>
            <a:ext cx="2520280" cy="2448272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solidFill>
                  <a:schemeClr val="tx1"/>
                </a:solidFill>
              </a:rPr>
              <a:t>El romanticismo no puede ser identificado con un estilo singular, con una técnica o con una actitud, pero sin embargo la pintura romántica se caracteriza por una aproximación muy imaginativa y subjetiva, intensidad emocional y por un carácter visionario u onírico.</a:t>
            </a:r>
          </a:p>
        </p:txBody>
      </p:sp>
      <p:sp>
        <p:nvSpPr>
          <p:cNvPr id="3" name="2 Rectángulo redondeado"/>
          <p:cNvSpPr/>
          <p:nvPr/>
        </p:nvSpPr>
        <p:spPr>
          <a:xfrm>
            <a:off x="6372200" y="1628800"/>
            <a:ext cx="2376264" cy="2592288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solidFill>
                  <a:schemeClr val="tx1"/>
                </a:solidFill>
              </a:rPr>
              <a:t>El arte romántico se caracteriza por esforzarse en expresar estados de ánimo, sentimientos muy intensos o místicos, así como por eludir la claridad y la definición. El escritor alemán </a:t>
            </a:r>
            <a:r>
              <a:rPr lang="es-VE" sz="1400" dirty="0" err="1" smtClean="0">
                <a:solidFill>
                  <a:schemeClr val="tx1"/>
                </a:solidFill>
              </a:rPr>
              <a:t>Ernst</a:t>
            </a:r>
            <a:r>
              <a:rPr lang="es-VE" sz="1400" dirty="0" smtClean="0">
                <a:solidFill>
                  <a:schemeClr val="tx1"/>
                </a:solidFill>
              </a:rPr>
              <a:t> </a:t>
            </a:r>
            <a:r>
              <a:rPr lang="es-VE" sz="1400" dirty="0" err="1" smtClean="0">
                <a:solidFill>
                  <a:schemeClr val="tx1"/>
                </a:solidFill>
              </a:rPr>
              <a:t>Hoffmann</a:t>
            </a:r>
            <a:r>
              <a:rPr lang="es-VE" sz="1400" dirty="0" smtClean="0">
                <a:solidFill>
                  <a:schemeClr val="tx1"/>
                </a:solidFill>
              </a:rPr>
              <a:t> definió la esencia del romanticismo como la “infinita añoranza”. 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3419872" y="476672"/>
            <a:ext cx="2232248" cy="79208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b="1" dirty="0" smtClean="0">
                <a:solidFill>
                  <a:schemeClr val="bg1"/>
                </a:solidFill>
              </a:rPr>
              <a:t>Romanticismo</a:t>
            </a:r>
          </a:p>
        </p:txBody>
      </p:sp>
      <p:sp>
        <p:nvSpPr>
          <p:cNvPr id="15" name="14 Rectángulo redondeado"/>
          <p:cNvSpPr/>
          <p:nvPr/>
        </p:nvSpPr>
        <p:spPr>
          <a:xfrm>
            <a:off x="395536" y="1772816"/>
            <a:ext cx="2367880" cy="999728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dirty="0">
                <a:solidFill>
                  <a:schemeClr val="tx1"/>
                </a:solidFill>
              </a:rPr>
              <a:t>M</a:t>
            </a:r>
            <a:r>
              <a:rPr lang="es-VE" sz="1400" dirty="0" smtClean="0">
                <a:solidFill>
                  <a:schemeClr val="tx1"/>
                </a:solidFill>
              </a:rPr>
              <a:t>ovimiento artístico e intelectual europeo que se extiende aproximadamente desde 1800 hasta 1850. </a:t>
            </a:r>
          </a:p>
        </p:txBody>
      </p:sp>
      <p:pic>
        <p:nvPicPr>
          <p:cNvPr id="16" name="15 Imagen"/>
          <p:cNvPicPr/>
          <p:nvPr/>
        </p:nvPicPr>
        <p:blipFill>
          <a:blip r:embed="rId3" cstate="print"/>
          <a:srcRect b="5621"/>
          <a:stretch>
            <a:fillRect/>
          </a:stretch>
        </p:blipFill>
        <p:spPr bwMode="auto">
          <a:xfrm>
            <a:off x="395536" y="3356992"/>
            <a:ext cx="244827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251520" y="116632"/>
            <a:ext cx="1944216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b="1" dirty="0" smtClean="0">
                <a:solidFill>
                  <a:schemeClr val="bg1"/>
                </a:solidFill>
              </a:rPr>
              <a:t>Arte en la Edad Contemporánea</a:t>
            </a:r>
          </a:p>
        </p:txBody>
      </p:sp>
      <p:graphicFrame>
        <p:nvGraphicFramePr>
          <p:cNvPr id="11" name="10 Diagrama"/>
          <p:cNvGraphicFramePr/>
          <p:nvPr/>
        </p:nvGraphicFramePr>
        <p:xfrm>
          <a:off x="2555776" y="4221088"/>
          <a:ext cx="4056112" cy="2320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12" name="11 Conector recto"/>
          <p:cNvCxnSpPr/>
          <p:nvPr/>
        </p:nvCxnSpPr>
        <p:spPr>
          <a:xfrm>
            <a:off x="1619672" y="1412776"/>
            <a:ext cx="0" cy="3600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" name="12 Conector recto"/>
          <p:cNvCxnSpPr>
            <a:stCxn id="14" idx="2"/>
            <a:endCxn id="2" idx="0"/>
          </p:cNvCxnSpPr>
          <p:nvPr/>
        </p:nvCxnSpPr>
        <p:spPr>
          <a:xfrm>
            <a:off x="4535996" y="1268760"/>
            <a:ext cx="0" cy="43204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>
            <a:off x="1619672" y="1412776"/>
            <a:ext cx="597666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>
            <a:off x="7596336" y="1412776"/>
            <a:ext cx="0" cy="21602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2532" name="Picture 4" descr="http://upload.wikimedia.org/wikipedia/commons/thumb/5/5b/Caspar_David_Friedrich_032.jpg/220px-Caspar_David_Friedrich_03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04248" y="4365104"/>
            <a:ext cx="1728192" cy="22152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ROMANTICISMO</a:t>
            </a:r>
            <a:endParaRPr lang="es-ES" dirty="0"/>
          </a:p>
        </p:txBody>
      </p:sp>
      <p:pic>
        <p:nvPicPr>
          <p:cNvPr id="4" name="3 Marcador de contenido" descr="LIBERTA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484784"/>
            <a:ext cx="2376264" cy="1885924"/>
          </a:xfrm>
        </p:spPr>
      </p:pic>
      <p:pic>
        <p:nvPicPr>
          <p:cNvPr id="5" name="4 Imagen" descr="MEDUS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5" y="3356992"/>
            <a:ext cx="2376264" cy="1616209"/>
          </a:xfrm>
          <a:prstGeom prst="rect">
            <a:avLst/>
          </a:prstGeom>
        </p:spPr>
      </p:pic>
      <p:pic>
        <p:nvPicPr>
          <p:cNvPr id="6" name="5 Imagen" descr="BAÑ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0232" y="4725144"/>
            <a:ext cx="1872208" cy="1897394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3851920" y="2204864"/>
            <a:ext cx="3419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LA LIBERTAD GUIANDO AL PUEBLO</a:t>
            </a:r>
          </a:p>
          <a:p>
            <a:r>
              <a:rPr lang="es-ES" b="1" dirty="0"/>
              <a:t>EUGÉNE DELACROIX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3995936" y="3861048"/>
            <a:ext cx="25403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LA BALSA DE LA MEDUSA</a:t>
            </a:r>
          </a:p>
          <a:p>
            <a:r>
              <a:rPr lang="es-ES" b="1" dirty="0" smtClean="0"/>
              <a:t>THÉODORE GERICAULT</a:t>
            </a:r>
            <a:endParaRPr lang="es-ES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3851920" y="5877272"/>
            <a:ext cx="17139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EL BAÑO TURCO</a:t>
            </a:r>
          </a:p>
          <a:p>
            <a:r>
              <a:rPr lang="es-ES" dirty="0" smtClean="0"/>
              <a:t>INGRES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ROMANTICISMO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s-ES" dirty="0" smtClean="0"/>
              <a:t>LOS PRERRAFAELITAS</a:t>
            </a:r>
          </a:p>
          <a:p>
            <a:r>
              <a:rPr lang="es-ES" dirty="0" smtClean="0"/>
              <a:t>Influidos por los románticos rechazaban el arte académico predominante en la </a:t>
            </a:r>
            <a:r>
              <a:rPr lang="es-ES" b="1" dirty="0" smtClean="0"/>
              <a:t>Inglaterra</a:t>
            </a:r>
            <a:r>
              <a:rPr lang="es-ES" dirty="0" smtClean="0"/>
              <a:t> del siglo XIX. </a:t>
            </a:r>
          </a:p>
          <a:p>
            <a:r>
              <a:rPr lang="es-ES" dirty="0" smtClean="0"/>
              <a:t>Regreso al detallismo minucioso, a la luz y al colorido de los primitivos italianos y flamencos, anteriores a Rafael (de ahí el nombre del grupo).</a:t>
            </a:r>
          </a:p>
          <a:p>
            <a:r>
              <a:rPr lang="es-ES" dirty="0" smtClean="0"/>
              <a:t>Los principios de este movimiento son:</a:t>
            </a:r>
          </a:p>
          <a:p>
            <a:pPr>
              <a:buNone/>
            </a:pPr>
            <a:r>
              <a:rPr lang="es-ES" dirty="0" smtClean="0"/>
              <a:t>		• Expresar ideas auténticas y sinceras.</a:t>
            </a:r>
          </a:p>
          <a:p>
            <a:pPr>
              <a:buNone/>
            </a:pPr>
            <a:r>
              <a:rPr lang="es-ES" dirty="0" smtClean="0"/>
              <a:t>		• Estudiar la Naturaleza.</a:t>
            </a:r>
          </a:p>
          <a:p>
            <a:pPr>
              <a:buNone/>
            </a:pPr>
            <a:r>
              <a:rPr lang="es-ES" dirty="0" smtClean="0"/>
              <a:t>		• Seleccionar en el arte de épocas pasadas lo directo y sincero, 	descartando lo convencional.</a:t>
            </a:r>
          </a:p>
          <a:p>
            <a:pPr>
              <a:buNone/>
            </a:pPr>
            <a:r>
              <a:rPr lang="es-ES" dirty="0" smtClean="0"/>
              <a:t>		• Buscar la perfección en la creación de pinturas y esculturas.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ROMANTICISMO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LOS PRERRAFAELITAS</a:t>
            </a:r>
          </a:p>
          <a:p>
            <a:r>
              <a:rPr lang="es-ES" dirty="0" smtClean="0"/>
              <a:t>Los pintores más destacados: </a:t>
            </a:r>
            <a:r>
              <a:rPr lang="es-ES" b="1" dirty="0" smtClean="0"/>
              <a:t>Dante, </a:t>
            </a:r>
            <a:r>
              <a:rPr lang="es-ES" b="1" dirty="0" err="1" smtClean="0"/>
              <a:t>Rosetti</a:t>
            </a:r>
            <a:r>
              <a:rPr lang="es-ES" b="1" dirty="0" smtClean="0"/>
              <a:t>, John Everett, </a:t>
            </a:r>
            <a:r>
              <a:rPr lang="es-ES" b="1" dirty="0" err="1" smtClean="0"/>
              <a:t>Millais</a:t>
            </a:r>
            <a:r>
              <a:rPr lang="es-ES" b="1" dirty="0" smtClean="0"/>
              <a:t> o Evelyn de Morgan.</a:t>
            </a:r>
            <a:endParaRPr lang="es-ES" dirty="0"/>
          </a:p>
        </p:txBody>
      </p:sp>
      <p:pic>
        <p:nvPicPr>
          <p:cNvPr id="4" name="3 Imagen" descr="OFEL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3484808"/>
            <a:ext cx="3960440" cy="2637485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5292080" y="4365104"/>
            <a:ext cx="10005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OPHELIA</a:t>
            </a:r>
          </a:p>
          <a:p>
            <a:r>
              <a:rPr lang="es-ES" dirty="0" smtClean="0"/>
              <a:t>MILLAIS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3275856" y="476672"/>
            <a:ext cx="2232248" cy="79208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b="1" dirty="0" smtClean="0">
                <a:solidFill>
                  <a:schemeClr val="bg1"/>
                </a:solidFill>
              </a:rPr>
              <a:t>Realismo</a:t>
            </a:r>
          </a:p>
        </p:txBody>
      </p:sp>
      <p:sp>
        <p:nvSpPr>
          <p:cNvPr id="13" name="12 Rectángulo redondeado"/>
          <p:cNvSpPr/>
          <p:nvPr/>
        </p:nvSpPr>
        <p:spPr>
          <a:xfrm>
            <a:off x="6300192" y="1628800"/>
            <a:ext cx="2520280" cy="3888432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solidFill>
                  <a:schemeClr val="tx1"/>
                </a:solidFill>
              </a:rPr>
              <a:t>En arte, el concepto se ha manifestado de diferentes maneras y en distintas ocasiones. Este término implica una labor de crítica a las condiciones sociales, sin rehuir en ningún momento lo desagradable, como ocurre en las obras de algunos artistas franceses, catalogados como realistas sociales. Estos pintores desafían las modas y gustos de la época y proponen un nuevo modelo de artista comprometido socialmente.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3203848" y="1628800"/>
            <a:ext cx="2376264" cy="2736304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solidFill>
                  <a:schemeClr val="tx1"/>
                </a:solidFill>
              </a:rPr>
              <a:t>La diferencia entre el realismo y el naturalismo estriba en el hecho de que el realismo se ocupa directamente de aquellas cosas que son aprehendidas por los sentidos mientras que el naturalismo, un término más bien aplicado a la literatura, intenta aplicar teorías científicas al arte.</a:t>
            </a:r>
          </a:p>
        </p:txBody>
      </p:sp>
      <p:sp>
        <p:nvSpPr>
          <p:cNvPr id="15" name="14 Rectángulo redondeado"/>
          <p:cNvSpPr/>
          <p:nvPr/>
        </p:nvSpPr>
        <p:spPr>
          <a:xfrm>
            <a:off x="395536" y="1628800"/>
            <a:ext cx="2304256" cy="2088232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solidFill>
                  <a:schemeClr val="tx1"/>
                </a:solidFill>
              </a:rPr>
              <a:t>En arte y en literatura, supone el intento por describir el comportamiento humano y su entorno, o por representar figuras y objetos tal y como actúan o aparecen en la vida cotidiana. </a:t>
            </a:r>
          </a:p>
        </p:txBody>
      </p:sp>
      <p:pic>
        <p:nvPicPr>
          <p:cNvPr id="16" name="15 Imagen"/>
          <p:cNvPicPr/>
          <p:nvPr/>
        </p:nvPicPr>
        <p:blipFill>
          <a:blip r:embed="rId3" cstate="print"/>
          <a:srcRect t="9930" b="5478"/>
          <a:stretch>
            <a:fillRect/>
          </a:stretch>
        </p:blipFill>
        <p:spPr bwMode="auto">
          <a:xfrm>
            <a:off x="3059832" y="4509120"/>
            <a:ext cx="288032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Rectángulo redondeado"/>
          <p:cNvSpPr/>
          <p:nvPr/>
        </p:nvSpPr>
        <p:spPr>
          <a:xfrm>
            <a:off x="251520" y="116632"/>
            <a:ext cx="1944216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b="1" dirty="0" smtClean="0">
                <a:solidFill>
                  <a:schemeClr val="bg1"/>
                </a:solidFill>
              </a:rPr>
              <a:t>Arte en la Edad Contemporánea</a:t>
            </a:r>
          </a:p>
        </p:txBody>
      </p:sp>
      <p:graphicFrame>
        <p:nvGraphicFramePr>
          <p:cNvPr id="18" name="17 Diagrama"/>
          <p:cNvGraphicFramePr/>
          <p:nvPr/>
        </p:nvGraphicFramePr>
        <p:xfrm>
          <a:off x="179512" y="4005064"/>
          <a:ext cx="2543944" cy="2392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19" name="18 Conector recto"/>
          <p:cNvCxnSpPr>
            <a:endCxn id="15" idx="0"/>
          </p:cNvCxnSpPr>
          <p:nvPr/>
        </p:nvCxnSpPr>
        <p:spPr>
          <a:xfrm>
            <a:off x="1547664" y="1412776"/>
            <a:ext cx="0" cy="21602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0" name="19 Conector recto"/>
          <p:cNvCxnSpPr>
            <a:stCxn id="2" idx="2"/>
            <a:endCxn id="14" idx="0"/>
          </p:cNvCxnSpPr>
          <p:nvPr/>
        </p:nvCxnSpPr>
        <p:spPr>
          <a:xfrm>
            <a:off x="4391980" y="1268760"/>
            <a:ext cx="0" cy="3600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1547664" y="1412776"/>
            <a:ext cx="604867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7596336" y="1412776"/>
            <a:ext cx="0" cy="21602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REALISMO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PINTORES MÁS DESTACADOS: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5" name="4 Imagen" descr="Jean-François_Millet_(II)_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2204865"/>
            <a:ext cx="2880320" cy="2178740"/>
          </a:xfrm>
          <a:prstGeom prst="rect">
            <a:avLst/>
          </a:prstGeom>
        </p:spPr>
      </p:pic>
      <p:pic>
        <p:nvPicPr>
          <p:cNvPr id="6" name="5 Imagen" descr="AUTORRETRA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2204864"/>
            <a:ext cx="2232248" cy="2232248"/>
          </a:xfrm>
          <a:prstGeom prst="rect">
            <a:avLst/>
          </a:prstGeom>
        </p:spPr>
      </p:pic>
      <p:pic>
        <p:nvPicPr>
          <p:cNvPr id="7" name="6 Imagen" descr="CARICATURA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6135" y="2204864"/>
            <a:ext cx="2880321" cy="2160241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899592" y="4941168"/>
            <a:ext cx="2541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LAS ESPIGADORAS</a:t>
            </a:r>
          </a:p>
          <a:p>
            <a:r>
              <a:rPr lang="es-ES" b="1" dirty="0"/>
              <a:t>JEAN –FRANCOIS </a:t>
            </a:r>
            <a:r>
              <a:rPr lang="es-ES" b="1" dirty="0" smtClean="0"/>
              <a:t>MILLET</a:t>
            </a:r>
            <a:endParaRPr lang="es-ES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3563888" y="4941168"/>
            <a:ext cx="2024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AUTORRETRATO</a:t>
            </a:r>
          </a:p>
          <a:p>
            <a:r>
              <a:rPr lang="es-ES" b="1" dirty="0" smtClean="0"/>
              <a:t>GUSTAVE COUBERT</a:t>
            </a:r>
            <a:endParaRPr lang="es-ES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084168" y="4941168"/>
            <a:ext cx="14859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CARICATURAS</a:t>
            </a:r>
          </a:p>
          <a:p>
            <a:r>
              <a:rPr lang="es-ES" b="1" dirty="0" smtClean="0"/>
              <a:t>DAUMIER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s-ES" dirty="0" smtClean="0"/>
              <a:t>REALISMO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es-ES" dirty="0" smtClean="0"/>
              <a:t>PINTORES MÁS DESTACADOS EN ESPAÑA:</a:t>
            </a:r>
            <a:endParaRPr lang="es-ES" dirty="0"/>
          </a:p>
        </p:txBody>
      </p:sp>
      <p:pic>
        <p:nvPicPr>
          <p:cNvPr id="4" name="3 Imagen" descr="Fortuny._Joven_judía.Meadows_Museu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1628800"/>
            <a:ext cx="1411357" cy="2016224"/>
          </a:xfrm>
          <a:prstGeom prst="rect">
            <a:avLst/>
          </a:prstGeom>
        </p:spPr>
      </p:pic>
      <p:pic>
        <p:nvPicPr>
          <p:cNvPr id="5" name="4 Imagen" descr="fusilamiento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9" y="3645024"/>
            <a:ext cx="3096742" cy="2016224"/>
          </a:xfrm>
          <a:prstGeom prst="rect">
            <a:avLst/>
          </a:prstGeom>
        </p:spPr>
      </p:pic>
      <p:pic>
        <p:nvPicPr>
          <p:cNvPr id="6" name="5 Imagen" descr="400px-Rosales_-_Doña_Isabel_la_Católica_dictando_su_testament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1628800"/>
            <a:ext cx="3909967" cy="2815176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827584" y="2420888"/>
            <a:ext cx="14081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 smtClean="0"/>
              <a:t>JOVEN JUDÍA</a:t>
            </a:r>
          </a:p>
          <a:p>
            <a:r>
              <a:rPr lang="es-ES" dirty="0" smtClean="0"/>
              <a:t>FORTUNY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683568" y="5661248"/>
            <a:ext cx="3374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 smtClean="0"/>
              <a:t>LOS FUSILAMIENTOS DE TORRIJOS</a:t>
            </a:r>
          </a:p>
          <a:p>
            <a:r>
              <a:rPr lang="es-ES" dirty="0" smtClean="0"/>
              <a:t>GISBERT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4067944" y="4437112"/>
            <a:ext cx="30262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 smtClean="0"/>
              <a:t>LA REINA ISABEL LA CATÓLICA </a:t>
            </a:r>
          </a:p>
          <a:p>
            <a:r>
              <a:rPr lang="es-ES" i="1" dirty="0" smtClean="0"/>
              <a:t>DICTANDO SU TESTAMENTO</a:t>
            </a:r>
          </a:p>
          <a:p>
            <a:r>
              <a:rPr lang="es-ES" dirty="0" smtClean="0"/>
              <a:t>ROSALES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3419872" y="476672"/>
            <a:ext cx="2232248" cy="79208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b="1" dirty="0" smtClean="0">
                <a:solidFill>
                  <a:schemeClr val="bg1"/>
                </a:solidFill>
              </a:rPr>
              <a:t>Impresionismo</a:t>
            </a:r>
          </a:p>
        </p:txBody>
      </p:sp>
      <p:sp>
        <p:nvSpPr>
          <p:cNvPr id="12" name="11 Rectángulo redondeado"/>
          <p:cNvSpPr/>
          <p:nvPr/>
        </p:nvSpPr>
        <p:spPr>
          <a:xfrm>
            <a:off x="6444208" y="1628800"/>
            <a:ext cx="2448272" cy="2736304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solidFill>
                  <a:schemeClr val="tx1"/>
                </a:solidFill>
              </a:rPr>
              <a:t>Los impresionistas, en cambio, escogieron la pintura al aire libre y los temas de la vida cotidiana. Su primer objetivo fue conseguir una representación del mundo espontánea y directa, y para ello se centraron en los efectos que produce la luz natural sobre los objetos. </a:t>
            </a:r>
          </a:p>
        </p:txBody>
      </p:sp>
      <p:sp>
        <p:nvSpPr>
          <p:cNvPr id="13" name="12 Rectángulo redondeado"/>
          <p:cNvSpPr/>
          <p:nvPr/>
        </p:nvSpPr>
        <p:spPr>
          <a:xfrm>
            <a:off x="3347864" y="1700808"/>
            <a:ext cx="2448272" cy="1728192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solidFill>
                  <a:schemeClr val="tx1"/>
                </a:solidFill>
              </a:rPr>
              <a:t>El impresionismo en pintura partió del desacuerdo con los temas clásicos y con las encorsetadas fórmulas artísticas preconizadas por la Academia Francesa de Bellas Artes. 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467544" y="1772816"/>
            <a:ext cx="2304256" cy="2088232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solidFill>
                  <a:schemeClr val="tx1"/>
                </a:solidFill>
              </a:rPr>
              <a:t>Movimiento pictórico francés de finales del siglo XIX que apareció como reacción contra el arte académico. El movimiento impresionista se considera el punto de partida del arte contemporáneo. </a:t>
            </a:r>
          </a:p>
        </p:txBody>
      </p:sp>
      <p:pic>
        <p:nvPicPr>
          <p:cNvPr id="15" name="14 Imagen"/>
          <p:cNvPicPr/>
          <p:nvPr/>
        </p:nvPicPr>
        <p:blipFill>
          <a:blip r:embed="rId3" cstate="print"/>
          <a:srcRect t="5478" b="5478"/>
          <a:stretch>
            <a:fillRect/>
          </a:stretch>
        </p:blipFill>
        <p:spPr bwMode="auto">
          <a:xfrm>
            <a:off x="3059832" y="3789040"/>
            <a:ext cx="309634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Rectángulo redondeado"/>
          <p:cNvSpPr/>
          <p:nvPr/>
        </p:nvSpPr>
        <p:spPr>
          <a:xfrm>
            <a:off x="251520" y="116632"/>
            <a:ext cx="1944216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b="1" dirty="0" smtClean="0">
                <a:solidFill>
                  <a:schemeClr val="bg1"/>
                </a:solidFill>
              </a:rPr>
              <a:t>Arte en la Edad Contemporánea</a:t>
            </a:r>
          </a:p>
        </p:txBody>
      </p:sp>
      <p:graphicFrame>
        <p:nvGraphicFramePr>
          <p:cNvPr id="17" name="16 Diagrama"/>
          <p:cNvGraphicFramePr/>
          <p:nvPr/>
        </p:nvGraphicFramePr>
        <p:xfrm>
          <a:off x="6300192" y="5301208"/>
          <a:ext cx="2687960" cy="115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18" name="17 Conector recto"/>
          <p:cNvCxnSpPr/>
          <p:nvPr/>
        </p:nvCxnSpPr>
        <p:spPr>
          <a:xfrm>
            <a:off x="1619672" y="1412776"/>
            <a:ext cx="0" cy="3600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4535996" y="1268760"/>
            <a:ext cx="0" cy="43204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1619672" y="1412776"/>
            <a:ext cx="597666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7596336" y="1412776"/>
            <a:ext cx="0" cy="21602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8434" name="Picture 2" descr="http://www.arteespana.com/imagenes/monet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3568" y="4077072"/>
            <a:ext cx="1872940" cy="23286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LOS PREIMPRESIONISTAS</a:t>
            </a:r>
            <a:endParaRPr lang="es-ES" dirty="0"/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22955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 descr="ALMUERZ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1628800"/>
            <a:ext cx="3240360" cy="2525950"/>
          </a:xfrm>
          <a:prstGeom prst="rect">
            <a:avLst/>
          </a:prstGeom>
        </p:spPr>
      </p:pic>
      <p:pic>
        <p:nvPicPr>
          <p:cNvPr id="9" name="8 Imagen" descr="la_catedral_de_rou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1628800"/>
            <a:ext cx="1728192" cy="2574286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467544" y="4509120"/>
            <a:ext cx="25812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LA LECHERA DE BURDEOS</a:t>
            </a:r>
          </a:p>
          <a:p>
            <a:r>
              <a:rPr lang="es-ES" b="1" dirty="0" smtClean="0"/>
              <a:t>GOYA</a:t>
            </a:r>
            <a:endParaRPr lang="es-ES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275856" y="4509120"/>
            <a:ext cx="2863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EL ALMUERZO EN LA HIERBA</a:t>
            </a:r>
          </a:p>
          <a:p>
            <a:r>
              <a:rPr lang="es-ES" b="1" dirty="0" smtClean="0"/>
              <a:t>ÉDUARD MANET</a:t>
            </a:r>
            <a:endParaRPr lang="es-ES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444208" y="4581128"/>
            <a:ext cx="24743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LA CATEDRAL DE ROUEN</a:t>
            </a:r>
          </a:p>
          <a:p>
            <a:r>
              <a:rPr lang="es-ES" b="1" dirty="0" smtClean="0"/>
              <a:t>WILLIAM TURNER</a:t>
            </a:r>
          </a:p>
          <a:p>
            <a:r>
              <a:rPr lang="es-ES" dirty="0" smtClean="0"/>
              <a:t>(Paisajista)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IMPRESIONISMO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PINTORES MÁS IMPORTANTES: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6" name="5 Imagen" descr="IMPRENS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276872"/>
            <a:ext cx="2911628" cy="2232248"/>
          </a:xfrm>
          <a:prstGeom prst="rect">
            <a:avLst/>
          </a:prstGeom>
        </p:spPr>
      </p:pic>
      <p:pic>
        <p:nvPicPr>
          <p:cNvPr id="7" name="6 Imagen" descr="BAILARIN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2276871"/>
            <a:ext cx="1656184" cy="2957471"/>
          </a:xfrm>
          <a:prstGeom prst="rect">
            <a:avLst/>
          </a:prstGeom>
        </p:spPr>
      </p:pic>
      <p:pic>
        <p:nvPicPr>
          <p:cNvPr id="8" name="7 Imagen" descr="renoir_moulin_galett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4" y="2276872"/>
            <a:ext cx="3096344" cy="2276723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683568" y="4509120"/>
            <a:ext cx="27295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IMPRESIÓN. SOL NACIENTE</a:t>
            </a:r>
          </a:p>
          <a:p>
            <a:r>
              <a:rPr lang="es-ES" b="1" dirty="0" smtClean="0"/>
              <a:t>CLAUDE MONET</a:t>
            </a:r>
            <a:endParaRPr lang="es-ES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3635896" y="5373216"/>
            <a:ext cx="1563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BAILARINAS</a:t>
            </a:r>
          </a:p>
          <a:p>
            <a:r>
              <a:rPr lang="es-ES" b="1" dirty="0" smtClean="0"/>
              <a:t>EDGAR DEGAS</a:t>
            </a:r>
            <a:endParaRPr lang="es-ES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220072" y="4581128"/>
            <a:ext cx="2722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LE MOULIN DE LA GALETTE</a:t>
            </a:r>
          </a:p>
          <a:p>
            <a:r>
              <a:rPr lang="es-ES" b="1" dirty="0" smtClean="0"/>
              <a:t>RENOIR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IMPRESIONISMO</a:t>
            </a:r>
            <a:endParaRPr lang="es-ES" dirty="0"/>
          </a:p>
        </p:txBody>
      </p:sp>
      <p:pic>
        <p:nvPicPr>
          <p:cNvPr id="4" name="3 Marcador de contenido" descr="BOULEVARD MONTMAT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24744"/>
            <a:ext cx="2952328" cy="2952328"/>
          </a:xfrm>
        </p:spPr>
      </p:pic>
      <p:pic>
        <p:nvPicPr>
          <p:cNvPr id="5" name="4 Imagen" descr="the_brid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5816" y="1340768"/>
            <a:ext cx="2934494" cy="2491653"/>
          </a:xfrm>
          <a:prstGeom prst="rect">
            <a:avLst/>
          </a:prstGeom>
        </p:spPr>
      </p:pic>
      <p:pic>
        <p:nvPicPr>
          <p:cNvPr id="6" name="5 Imagen" descr="SOROLL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16597" y="4625752"/>
            <a:ext cx="3627403" cy="2232248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0" y="3789040"/>
            <a:ext cx="2786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EL BOULEVAR MONTMATRE</a:t>
            </a:r>
          </a:p>
          <a:p>
            <a:r>
              <a:rPr lang="es-ES" b="1" dirty="0" smtClean="0"/>
              <a:t>PISARRO</a:t>
            </a:r>
            <a:endParaRPr lang="es-ES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2915816" y="3789040"/>
            <a:ext cx="11993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EL PUENTE</a:t>
            </a:r>
          </a:p>
          <a:p>
            <a:r>
              <a:rPr lang="es-ES" b="1" dirty="0" smtClean="0"/>
              <a:t>SISLEY</a:t>
            </a:r>
            <a:endParaRPr lang="es-ES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5436096" y="3933056"/>
            <a:ext cx="269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Y EN ESPAÑA…</a:t>
            </a:r>
            <a:endParaRPr lang="es-ES" sz="32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3347864" y="5517232"/>
            <a:ext cx="2101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CHICOS EN LA PLAYA</a:t>
            </a:r>
          </a:p>
          <a:p>
            <a:r>
              <a:rPr lang="es-ES" b="1" dirty="0" smtClean="0"/>
              <a:t>JOAQUÍN SOROLLA 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IMPRESIONISMO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s-ES" u="sng" dirty="0" smtClean="0"/>
              <a:t>ESCULTURA</a:t>
            </a:r>
            <a:r>
              <a:rPr lang="es-ES" dirty="0" smtClean="0"/>
              <a:t>: </a:t>
            </a:r>
            <a:r>
              <a:rPr lang="es-ES" b="1" cap="all" dirty="0" err="1" smtClean="0"/>
              <a:t>Rodin</a:t>
            </a:r>
            <a:endParaRPr lang="es-ES" b="1" cap="all" dirty="0" smtClean="0"/>
          </a:p>
          <a:p>
            <a:r>
              <a:rPr lang="es-ES" dirty="0" smtClean="0"/>
              <a:t>Utiliza  la anatomía para expresar la psicología y los sentimientos humanos.</a:t>
            </a:r>
          </a:p>
          <a:p>
            <a:r>
              <a:rPr lang="es-ES" dirty="0" smtClean="0"/>
              <a:t>Utiliza la técnica del </a:t>
            </a:r>
            <a:r>
              <a:rPr lang="es-ES" b="1" dirty="0" smtClean="0"/>
              <a:t>vaciado, </a:t>
            </a:r>
            <a:r>
              <a:rPr lang="es-ES" dirty="0" smtClean="0"/>
              <a:t>consistente en crear la escultura en un material asequible, como el yeso, que servía como borrador. A partir de ahí se realiza un molde en cuyo interior se vierte el bronce fundido. Al separar el molde aparece la pieza.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AUGUSTE RODIN</a:t>
            </a:r>
            <a:endParaRPr lang="es-ES" dirty="0"/>
          </a:p>
        </p:txBody>
      </p:sp>
      <p:pic>
        <p:nvPicPr>
          <p:cNvPr id="4" name="3 Marcador de contenido" descr="PENSADO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988840"/>
            <a:ext cx="1866900" cy="2457450"/>
          </a:xfrm>
        </p:spPr>
      </p:pic>
      <p:pic>
        <p:nvPicPr>
          <p:cNvPr id="5" name="4 Imagen" descr="BES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1916832"/>
            <a:ext cx="1809750" cy="253365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1331640" y="4869160"/>
            <a:ext cx="1484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EL PENSADOR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5796136" y="4941168"/>
            <a:ext cx="940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EL BESO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491880" y="476672"/>
            <a:ext cx="2232248" cy="79208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b="1" dirty="0" smtClean="0">
                <a:solidFill>
                  <a:schemeClr val="bg1"/>
                </a:solidFill>
              </a:rPr>
              <a:t>Postimpresionismo</a:t>
            </a:r>
          </a:p>
        </p:txBody>
      </p:sp>
      <p:sp>
        <p:nvSpPr>
          <p:cNvPr id="15" name="14 Rectángulo redondeado"/>
          <p:cNvSpPr/>
          <p:nvPr/>
        </p:nvSpPr>
        <p:spPr>
          <a:xfrm>
            <a:off x="6372200" y="1628800"/>
            <a:ext cx="2448272" cy="2736304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solidFill>
                  <a:schemeClr val="tx1"/>
                </a:solidFill>
              </a:rPr>
              <a:t>Otros movimientos artísticos posteriores, como el cubismo, el expresionismo, el </a:t>
            </a:r>
            <a:r>
              <a:rPr lang="es-VE" sz="1400" dirty="0" err="1" smtClean="0">
                <a:solidFill>
                  <a:schemeClr val="tx1"/>
                </a:solidFill>
              </a:rPr>
              <a:t>fauvismo</a:t>
            </a:r>
            <a:r>
              <a:rPr lang="es-VE" sz="1400" dirty="0" smtClean="0">
                <a:solidFill>
                  <a:schemeClr val="tx1"/>
                </a:solidFill>
              </a:rPr>
              <a:t>, el surrealismo y el futurismo, presentaron algunas de las características de la pintura impresionista: la libertad expresiva del artista y el énfasis en el concepto abstracto del arte</a:t>
            </a:r>
          </a:p>
        </p:txBody>
      </p:sp>
      <p:sp>
        <p:nvSpPr>
          <p:cNvPr id="16" name="15 Rectángulo redondeado"/>
          <p:cNvSpPr/>
          <p:nvPr/>
        </p:nvSpPr>
        <p:spPr>
          <a:xfrm>
            <a:off x="3347864" y="1628800"/>
            <a:ext cx="2448272" cy="2232248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solidFill>
                  <a:schemeClr val="tx1"/>
                </a:solidFill>
              </a:rPr>
              <a:t>Aunque los postimpresionistas basaron su obra en el uso del color experimentado por los impresionistas, reaccionaron contra el deseo de reflejar fielmente la naturaleza y presentaron una visión más subjetiva del mundo. </a:t>
            </a:r>
          </a:p>
        </p:txBody>
      </p:sp>
      <p:sp>
        <p:nvSpPr>
          <p:cNvPr id="17" name="16 Rectángulo redondeado"/>
          <p:cNvSpPr/>
          <p:nvPr/>
        </p:nvSpPr>
        <p:spPr>
          <a:xfrm>
            <a:off x="467544" y="1772816"/>
            <a:ext cx="2304256" cy="2088232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dirty="0" smtClean="0">
                <a:solidFill>
                  <a:schemeClr val="tx1"/>
                </a:solidFill>
              </a:rPr>
              <a:t>Postimpresionismo, término que engloba los diferentes estilos pictóricos que sucedieron en Francia al impresionismo, entre 1880 y 1905 aproximadamente. </a:t>
            </a:r>
          </a:p>
        </p:txBody>
      </p:sp>
      <p:pic>
        <p:nvPicPr>
          <p:cNvPr id="18" name="17 Imagen"/>
          <p:cNvPicPr/>
          <p:nvPr/>
        </p:nvPicPr>
        <p:blipFill>
          <a:blip r:embed="rId2" cstate="print"/>
          <a:srcRect b="9930"/>
          <a:stretch>
            <a:fillRect/>
          </a:stretch>
        </p:blipFill>
        <p:spPr bwMode="auto">
          <a:xfrm>
            <a:off x="3419872" y="4149080"/>
            <a:ext cx="2016224" cy="2481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Rectángulo redondeado"/>
          <p:cNvSpPr/>
          <p:nvPr/>
        </p:nvSpPr>
        <p:spPr>
          <a:xfrm>
            <a:off x="251520" y="116632"/>
            <a:ext cx="1944216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400" b="1" dirty="0" smtClean="0">
                <a:solidFill>
                  <a:schemeClr val="bg1"/>
                </a:solidFill>
              </a:rPr>
              <a:t>Arte en la Edad Contemporánea</a:t>
            </a:r>
          </a:p>
        </p:txBody>
      </p:sp>
      <p:graphicFrame>
        <p:nvGraphicFramePr>
          <p:cNvPr id="20" name="19 Diagrama"/>
          <p:cNvGraphicFramePr/>
          <p:nvPr/>
        </p:nvGraphicFramePr>
        <p:xfrm>
          <a:off x="6804248" y="5877272"/>
          <a:ext cx="1800200" cy="64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4" name="23 Conector recto"/>
          <p:cNvCxnSpPr/>
          <p:nvPr/>
        </p:nvCxnSpPr>
        <p:spPr>
          <a:xfrm>
            <a:off x="1619672" y="1412776"/>
            <a:ext cx="0" cy="3600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5" name="24 Conector recto"/>
          <p:cNvCxnSpPr>
            <a:stCxn id="4" idx="2"/>
            <a:endCxn id="16" idx="0"/>
          </p:cNvCxnSpPr>
          <p:nvPr/>
        </p:nvCxnSpPr>
        <p:spPr>
          <a:xfrm flipH="1">
            <a:off x="4572000" y="1268760"/>
            <a:ext cx="36004" cy="3600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1619672" y="1412776"/>
            <a:ext cx="597666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7596336" y="1412776"/>
            <a:ext cx="0" cy="21602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6386" name="Picture 2" descr="http://upload.wikimedia.org/wikipedia/commons/thumb/b/b1/Claude_Monet_-_Twilight,_Venice.jpg/250px-Claude_Monet_-_Twilight,_Venic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4293096"/>
            <a:ext cx="2664296" cy="21101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POSTIMPRESIONISMO</a:t>
            </a:r>
            <a:endParaRPr lang="es-ES" dirty="0"/>
          </a:p>
        </p:txBody>
      </p:sp>
      <p:pic>
        <p:nvPicPr>
          <p:cNvPr id="4" name="3 Marcador de contenido" descr="toulouse-lautrec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268760"/>
            <a:ext cx="2528840" cy="1944216"/>
          </a:xfrm>
        </p:spPr>
      </p:pic>
      <p:pic>
        <p:nvPicPr>
          <p:cNvPr id="5" name="4 Imagen" descr="SEURA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7" y="1268760"/>
            <a:ext cx="2895191" cy="1944216"/>
          </a:xfrm>
          <a:prstGeom prst="rect">
            <a:avLst/>
          </a:prstGeom>
        </p:spPr>
      </p:pic>
      <p:pic>
        <p:nvPicPr>
          <p:cNvPr id="6" name="5 Imagen" descr="SIGNA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84168" y="1268760"/>
            <a:ext cx="2449712" cy="1944216"/>
          </a:xfrm>
          <a:prstGeom prst="rect">
            <a:avLst/>
          </a:prstGeom>
        </p:spPr>
      </p:pic>
      <p:pic>
        <p:nvPicPr>
          <p:cNvPr id="7" name="6 Imagen" descr="BODEGO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60" y="3789040"/>
            <a:ext cx="2885890" cy="1872208"/>
          </a:xfrm>
          <a:prstGeom prst="rect">
            <a:avLst/>
          </a:prstGeom>
        </p:spPr>
      </p:pic>
      <p:pic>
        <p:nvPicPr>
          <p:cNvPr id="8" name="7 Imagen" descr="LA NOCHE ESTRELLAD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91880" y="3789040"/>
            <a:ext cx="2409825" cy="1895475"/>
          </a:xfrm>
          <a:prstGeom prst="rect">
            <a:avLst/>
          </a:prstGeom>
        </p:spPr>
      </p:pic>
      <p:pic>
        <p:nvPicPr>
          <p:cNvPr id="9" name="8 Imagen" descr="GAUGUI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68144" y="3789040"/>
            <a:ext cx="2448272" cy="1867164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344760" y="3189709"/>
            <a:ext cx="32064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JANE AVRIL</a:t>
            </a:r>
          </a:p>
          <a:p>
            <a:r>
              <a:rPr lang="es-ES" b="1" dirty="0" smtClean="0"/>
              <a:t>TOULOUSE LAUTREC </a:t>
            </a:r>
            <a:r>
              <a:rPr lang="es-ES" dirty="0" smtClean="0"/>
              <a:t>(Cartelista</a:t>
            </a:r>
            <a:r>
              <a:rPr lang="es-ES" dirty="0"/>
              <a:t>)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3491880" y="3212976"/>
            <a:ext cx="2149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TARDE DE DOMINGO</a:t>
            </a:r>
          </a:p>
          <a:p>
            <a:r>
              <a:rPr lang="es-ES" b="1" dirty="0" smtClean="0"/>
              <a:t>SEURAT</a:t>
            </a:r>
            <a:endParaRPr lang="es-ES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012160" y="3212976"/>
            <a:ext cx="2700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EL GRAN CANAL (VENECIA)</a:t>
            </a:r>
          </a:p>
          <a:p>
            <a:r>
              <a:rPr lang="es-ES" b="1" dirty="0" smtClean="0"/>
              <a:t>SIGNAC</a:t>
            </a:r>
            <a:endParaRPr lang="es-ES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52673" y="5684515"/>
            <a:ext cx="1627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BODEGÓN</a:t>
            </a:r>
          </a:p>
          <a:p>
            <a:r>
              <a:rPr lang="es-ES" b="1" dirty="0" smtClean="0"/>
              <a:t>PAUL CEZÁNNE</a:t>
            </a:r>
            <a:endParaRPr lang="es-ES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563888" y="5733256"/>
            <a:ext cx="23671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LA NOCHE ESTRELLADA</a:t>
            </a:r>
          </a:p>
          <a:p>
            <a:r>
              <a:rPr lang="es-ES" b="1" dirty="0" smtClean="0"/>
              <a:t>VICENT VAN GOGH</a:t>
            </a:r>
            <a:endParaRPr lang="es-ES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6012160" y="5733256"/>
            <a:ext cx="1304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TAHITIANAS</a:t>
            </a:r>
          </a:p>
          <a:p>
            <a:r>
              <a:rPr lang="es-ES" b="1" dirty="0" smtClean="0"/>
              <a:t>GAUGUIN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cap="all" dirty="0" smtClean="0"/>
              <a:t>Historicismo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b="1" dirty="0" smtClean="0"/>
              <a:t>Corriente arquitectónica </a:t>
            </a:r>
            <a:r>
              <a:rPr lang="es-ES" dirty="0" smtClean="0"/>
              <a:t>que rompe con el academicismo neoclásico (que no deja de ser un historicismo más) e intenta mezclar con las técnicas de la época los modelos de épocas pasadas. </a:t>
            </a:r>
          </a:p>
          <a:p>
            <a:r>
              <a:rPr lang="es-ES" dirty="0" smtClean="0"/>
              <a:t>En cada zona se desarrolló de una forma diferente y se recuperaron modelos constructivos relacionados con cada país. Mientras que en </a:t>
            </a:r>
            <a:r>
              <a:rPr lang="es-ES" b="1" dirty="0" smtClean="0"/>
              <a:t>Reino Unido </a:t>
            </a:r>
            <a:r>
              <a:rPr lang="es-ES" dirty="0" smtClean="0"/>
              <a:t>se desarrollaba el estilo neogótico, en </a:t>
            </a:r>
            <a:r>
              <a:rPr lang="es-ES" b="1" dirty="0" smtClean="0"/>
              <a:t>España</a:t>
            </a:r>
            <a:r>
              <a:rPr lang="es-ES" dirty="0" smtClean="0"/>
              <a:t> se recuperó el mudéjar.</a:t>
            </a:r>
          </a:p>
          <a:p>
            <a:r>
              <a:rPr lang="es-ES" dirty="0" smtClean="0"/>
              <a:t>La mezcla de estilos llevó, en ocasiones, a un </a:t>
            </a:r>
            <a:r>
              <a:rPr lang="es-ES" b="1" dirty="0" smtClean="0"/>
              <a:t>eclecticismo</a:t>
            </a:r>
            <a:r>
              <a:rPr lang="es-ES" dirty="0" smtClean="0"/>
              <a:t> en el que se tomaban modelos diferentes en un solo edificio.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HISTORICISMO</a:t>
            </a:r>
            <a:endParaRPr lang="es-E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1312" y="2596356"/>
            <a:ext cx="3381375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2843808" y="1916832"/>
            <a:ext cx="3468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EDIFICIO DE CORREOS (ZARAGOZA)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cap="all" dirty="0" smtClean="0"/>
              <a:t>Modernismo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s-ES" b="1" dirty="0" smtClean="0"/>
          </a:p>
          <a:p>
            <a:r>
              <a:rPr lang="es-ES" dirty="0" smtClean="0"/>
              <a:t>Corriente artística que se desarrolló en Europa </a:t>
            </a:r>
            <a:r>
              <a:rPr lang="es-ES" b="1" dirty="0" smtClean="0"/>
              <a:t>finales del siglo XIX y comienzos del XX</a:t>
            </a:r>
            <a:r>
              <a:rPr lang="es-ES" dirty="0" smtClean="0"/>
              <a:t>. En los distintos países tuvo distintos nombres: </a:t>
            </a:r>
            <a:r>
              <a:rPr lang="es-ES" b="1" i="1" dirty="0" smtClean="0"/>
              <a:t>Art </a:t>
            </a:r>
            <a:r>
              <a:rPr lang="es-ES" b="1" i="1" dirty="0" err="1" smtClean="0"/>
              <a:t>nouveau</a:t>
            </a:r>
            <a:r>
              <a:rPr lang="es-ES" b="1" i="1" dirty="0" smtClean="0"/>
              <a:t> </a:t>
            </a:r>
            <a:r>
              <a:rPr lang="es-ES" dirty="0" smtClean="0"/>
              <a:t>en </a:t>
            </a:r>
            <a:r>
              <a:rPr lang="es-ES" b="1" dirty="0" smtClean="0"/>
              <a:t>Francia</a:t>
            </a:r>
            <a:r>
              <a:rPr lang="es-ES" dirty="0" smtClean="0"/>
              <a:t>, </a:t>
            </a:r>
            <a:r>
              <a:rPr lang="es-ES" b="1" i="1" dirty="0" smtClean="0"/>
              <a:t>Secesión </a:t>
            </a:r>
            <a:r>
              <a:rPr lang="es-ES" dirty="0" smtClean="0"/>
              <a:t>en </a:t>
            </a:r>
            <a:r>
              <a:rPr lang="es-ES" b="1" dirty="0" smtClean="0"/>
              <a:t>Austria</a:t>
            </a:r>
            <a:r>
              <a:rPr lang="es-ES" b="1" i="1" dirty="0" smtClean="0"/>
              <a:t>, Libertad</a:t>
            </a:r>
            <a:r>
              <a:rPr lang="es-ES" b="1" dirty="0" smtClean="0"/>
              <a:t> </a:t>
            </a:r>
            <a:r>
              <a:rPr lang="es-ES" dirty="0" smtClean="0"/>
              <a:t>en</a:t>
            </a:r>
            <a:r>
              <a:rPr lang="es-ES" b="1" dirty="0" smtClean="0"/>
              <a:t> Italia </a:t>
            </a:r>
            <a:r>
              <a:rPr lang="es-ES" dirty="0" smtClean="0"/>
              <a:t>o</a:t>
            </a:r>
            <a:r>
              <a:rPr lang="es-ES" b="1" dirty="0" smtClean="0"/>
              <a:t> </a:t>
            </a:r>
            <a:r>
              <a:rPr lang="es-ES" b="1" i="1" dirty="0" smtClean="0"/>
              <a:t>Modernismo</a:t>
            </a:r>
            <a:r>
              <a:rPr lang="es-ES" b="1" dirty="0" smtClean="0"/>
              <a:t> </a:t>
            </a:r>
            <a:r>
              <a:rPr lang="es-ES" dirty="0" smtClean="0"/>
              <a:t>en</a:t>
            </a:r>
            <a:r>
              <a:rPr lang="es-ES" b="1" dirty="0" smtClean="0"/>
              <a:t> España</a:t>
            </a:r>
            <a:r>
              <a:rPr lang="es-ES" dirty="0" smtClean="0"/>
              <a:t> y, sobre todo en </a:t>
            </a:r>
            <a:r>
              <a:rPr lang="es-ES" b="1" dirty="0" smtClean="0"/>
              <a:t>Cataluña</a:t>
            </a:r>
            <a:r>
              <a:rPr lang="es-ES" dirty="0" smtClean="0"/>
              <a:t>, donde se desarrolló con mayor intensidad. </a:t>
            </a:r>
          </a:p>
          <a:p>
            <a:r>
              <a:rPr lang="es-ES" dirty="0" smtClean="0"/>
              <a:t>Se trata de un </a:t>
            </a:r>
            <a:r>
              <a:rPr lang="es-ES" b="1" dirty="0" smtClean="0"/>
              <a:t>arte total</a:t>
            </a:r>
            <a:r>
              <a:rPr lang="es-ES" dirty="0" smtClean="0"/>
              <a:t>, que se desarrolla sobre todo en arquitectura, donde se contemplan todos los elementos que influyen en ella: desde los meramente constructivos hasta los decorativos y otros accesorios como el mobiliario, la forja de balcones o barandillas, las ventanas y vidrieras</a:t>
            </a:r>
          </a:p>
          <a:p>
            <a:r>
              <a:rPr lang="es-ES" dirty="0" smtClean="0"/>
              <a:t>También se desarrolló en orfebrería y joyería, cerámica y vidrio...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MODERNISMO</a:t>
            </a:r>
            <a:endParaRPr lang="es-ES" dirty="0"/>
          </a:p>
        </p:txBody>
      </p:sp>
      <p:pic>
        <p:nvPicPr>
          <p:cNvPr id="4" name="3 Marcador de contenido" descr="GAUD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3" y="1844824"/>
            <a:ext cx="3386971" cy="3312368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772816"/>
            <a:ext cx="3347864" cy="3419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683568" y="1412776"/>
            <a:ext cx="1665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ARQUITECTURA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5148064" y="1340768"/>
            <a:ext cx="1027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PINTURA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899592" y="5805264"/>
            <a:ext cx="19186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SAGRADA FAMILIA</a:t>
            </a:r>
          </a:p>
          <a:p>
            <a:r>
              <a:rPr lang="es-ES" b="1" dirty="0" smtClean="0"/>
              <a:t>ANTONÍ GAUDÍ</a:t>
            </a:r>
            <a:endParaRPr lang="es-ES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5076056" y="5805264"/>
            <a:ext cx="1603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EL BESO</a:t>
            </a:r>
          </a:p>
          <a:p>
            <a:r>
              <a:rPr lang="es-ES" b="1" dirty="0" smtClean="0"/>
              <a:t>GUSTAV KLIMT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LOS NUEVOS MATERIALES</a:t>
            </a:r>
            <a:br>
              <a:rPr lang="es-ES" dirty="0" smtClean="0"/>
            </a:br>
            <a:r>
              <a:rPr lang="es-ES" b="1" dirty="0" smtClean="0"/>
              <a:t>La arquitectura del hierro y el cristal</a:t>
            </a:r>
            <a:br>
              <a:rPr lang="es-ES" b="1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La </a:t>
            </a:r>
            <a:r>
              <a:rPr lang="es-ES" b="1" i="1" dirty="0" smtClean="0"/>
              <a:t>Revolución Industrial </a:t>
            </a:r>
            <a:r>
              <a:rPr lang="es-ES" i="1" dirty="0" smtClean="0"/>
              <a:t>planteó una serie de necesidades arquitectónicas </a:t>
            </a:r>
            <a:r>
              <a:rPr lang="es-ES" dirty="0" smtClean="0"/>
              <a:t>derivados de construcción de estaciones de ferrocarril, puentes para mejorar las comunicaciones, fábricas, mercados y miles de nuevas viviendas; además algunas ciudades comenzaron a planificar su expansión urbanística.</a:t>
            </a:r>
          </a:p>
          <a:p>
            <a:r>
              <a:rPr lang="es-ES" b="1" dirty="0" smtClean="0"/>
              <a:t>Arquitectos  e ingenieros</a:t>
            </a:r>
            <a:r>
              <a:rPr lang="es-ES" dirty="0" smtClean="0"/>
              <a:t> desarrollaron obras civiles: torre Eiffel, los elevadores de Lisboa, los puentes de Oporto o estaciones de ferrocarril como la de Atocha en Madrid.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GUSTAVE EIFFEL</a:t>
            </a:r>
            <a:endParaRPr lang="es-ES" dirty="0"/>
          </a:p>
        </p:txBody>
      </p:sp>
      <p:pic>
        <p:nvPicPr>
          <p:cNvPr id="4" name="3 Marcador de contenido" descr="PARI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79912" y="1772816"/>
            <a:ext cx="1571625" cy="2914650"/>
          </a:xfrm>
        </p:spPr>
      </p:pic>
      <p:sp>
        <p:nvSpPr>
          <p:cNvPr id="5" name="4 CuadroTexto"/>
          <p:cNvSpPr txBox="1"/>
          <p:nvPr/>
        </p:nvSpPr>
        <p:spPr>
          <a:xfrm>
            <a:off x="3563888" y="5013176"/>
            <a:ext cx="2166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TORRE EIFFEL (PARÍS)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CONCLUSIÓN: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ES" dirty="0" smtClean="0"/>
              <a:t>El arte del siglo XIX está formado por numerosos movimientos artísticos, cada vez más complejos y relacionados entre ellos. Esto se debe al contexto histórico y a los cambios que se están produciendo.</a:t>
            </a:r>
          </a:p>
          <a:p>
            <a:pPr>
              <a:buNone/>
            </a:pPr>
            <a:r>
              <a:rPr lang="es-ES" dirty="0" smtClean="0"/>
              <a:t>Las vanguardias del siglo XIX serán el precedente de las vanguardias del siglo XX y del arte de la actualidad.</a:t>
            </a:r>
          </a:p>
          <a:p>
            <a:pPr>
              <a:buNone/>
            </a:pPr>
            <a:r>
              <a:rPr lang="es-ES" dirty="0" smtClean="0"/>
              <a:t>Gracias a este trabajo he podido aprender  y apreciar más el arte.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BIBLIOGRAFÍA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VV.AA.: </a:t>
            </a:r>
            <a:r>
              <a:rPr lang="es-ES" i="1" dirty="0" smtClean="0"/>
              <a:t>CIENCIAS SOCIALES. Módulo 4. Educación Secundaria para Personas Adultas. </a:t>
            </a:r>
            <a:r>
              <a:rPr lang="es-ES" dirty="0" smtClean="0"/>
              <a:t>GOBIERNO DE ARAGÓN, Departamento de Educación, Cultura y Deporte (2010). </a:t>
            </a:r>
          </a:p>
          <a:p>
            <a:r>
              <a:rPr lang="es-ES" dirty="0" smtClean="0"/>
              <a:t>José Azcarate: </a:t>
            </a:r>
            <a:r>
              <a:rPr lang="es-ES" i="1" dirty="0" smtClean="0"/>
              <a:t>HISTORIA DEL ARTE (COU)</a:t>
            </a:r>
            <a:r>
              <a:rPr lang="es-ES" dirty="0" smtClean="0"/>
              <a:t> Ed. ANAYA (1995).</a:t>
            </a:r>
          </a:p>
          <a:p>
            <a:r>
              <a:rPr lang="es-ES" dirty="0" smtClean="0"/>
              <a:t>VV.AA.: </a:t>
            </a:r>
            <a:r>
              <a:rPr lang="es-ES" i="1" dirty="0" smtClean="0"/>
              <a:t>LO MEJOR DEL ARTE DEL SIGLO XIX</a:t>
            </a:r>
            <a:r>
              <a:rPr lang="es-ES" dirty="0" smtClean="0"/>
              <a:t>. Historia 16. Historia Viva (1998).</a:t>
            </a:r>
          </a:p>
          <a:p>
            <a:r>
              <a:rPr lang="es-ES" dirty="0" smtClean="0"/>
              <a:t>Internet.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FIN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s-ES" sz="4400" dirty="0" smtClean="0"/>
          </a:p>
          <a:p>
            <a:pPr algn="ctr">
              <a:buNone/>
            </a:pPr>
            <a:endParaRPr lang="es-ES" sz="4400" dirty="0" smtClean="0"/>
          </a:p>
          <a:p>
            <a:pPr algn="ctr">
              <a:buNone/>
            </a:pPr>
            <a:r>
              <a:rPr lang="es-ES" sz="4400" dirty="0" smtClean="0"/>
              <a:t>MUCHAS GRACIAS POR SU ATENCIÓN</a:t>
            </a:r>
            <a:endParaRPr lang="es-E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257</TotalTime>
  <Words>1540</Words>
  <Application>Microsoft Office PowerPoint</Application>
  <PresentationFormat>Presentación en pantalla (4:3)</PresentationFormat>
  <Paragraphs>228</Paragraphs>
  <Slides>39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0" baseType="lpstr">
      <vt:lpstr>Tema de Office</vt:lpstr>
      <vt:lpstr>ARTE DEL SIGLO XIX</vt:lpstr>
      <vt:lpstr>ÍNDICE</vt:lpstr>
      <vt:lpstr>Diapositiva 3</vt:lpstr>
      <vt:lpstr>Diapositiva 4</vt:lpstr>
      <vt:lpstr>NEOCLASICISMO</vt:lpstr>
      <vt:lpstr>NEOCLASICISMO</vt:lpstr>
      <vt:lpstr>NEOCLASICISMO  </vt:lpstr>
      <vt:lpstr>NEOCLASICISMO</vt:lpstr>
      <vt:lpstr>NEOCLASICISMO</vt:lpstr>
      <vt:lpstr>ANTONIO CÁNOVA</vt:lpstr>
      <vt:lpstr>NEOCLASICISMO</vt:lpstr>
      <vt:lpstr>Jacques-Louis David</vt:lpstr>
      <vt:lpstr>FRANCISCO DE GOYA</vt:lpstr>
      <vt:lpstr>FRANCISCO DE GOYA</vt:lpstr>
      <vt:lpstr>Diapositiva 15</vt:lpstr>
      <vt:lpstr>Diapositiva 16</vt:lpstr>
      <vt:lpstr>ROMANTICISMO</vt:lpstr>
      <vt:lpstr>ROMANTICISMO</vt:lpstr>
      <vt:lpstr>ROMANTICISMO</vt:lpstr>
      <vt:lpstr>Diapositiva 20</vt:lpstr>
      <vt:lpstr>REALISMO</vt:lpstr>
      <vt:lpstr>REALISMO</vt:lpstr>
      <vt:lpstr>Diapositiva 23</vt:lpstr>
      <vt:lpstr>LOS PREIMPRESIONISTAS</vt:lpstr>
      <vt:lpstr>IMPRESIONISMO</vt:lpstr>
      <vt:lpstr>IMPRESIONISMO</vt:lpstr>
      <vt:lpstr>IMPRESIONISMO</vt:lpstr>
      <vt:lpstr>AUGUSTE RODIN</vt:lpstr>
      <vt:lpstr>Diapositiva 29</vt:lpstr>
      <vt:lpstr>POSTIMPRESIONISMO</vt:lpstr>
      <vt:lpstr>Historicismo</vt:lpstr>
      <vt:lpstr>HISTORICISMO</vt:lpstr>
      <vt:lpstr>Modernismo</vt:lpstr>
      <vt:lpstr>MODERNISMO</vt:lpstr>
      <vt:lpstr>LOS NUEVOS MATERIALES La arquitectura del hierro y el cristal </vt:lpstr>
      <vt:lpstr>GUSTAVE EIFFEL</vt:lpstr>
      <vt:lpstr>CONCLUSIÓN:</vt:lpstr>
      <vt:lpstr>BIBLIOGRAFÍA</vt:lpstr>
      <vt:lpstr>FIN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ARTE Y CULTURA CONTEMPORÁNEAS</dc:title>
  <cp:lastModifiedBy>PCRYC</cp:lastModifiedBy>
  <cp:revision>30</cp:revision>
  <cp:lastPrinted>2015-04-07T09:55:45Z</cp:lastPrinted>
  <dcterms:modified xsi:type="dcterms:W3CDTF">2015-04-28T15:27:31Z</dcterms:modified>
</cp:coreProperties>
</file>